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70" r:id="rId15"/>
    <p:sldId id="271" r:id="rId16"/>
    <p:sldId id="269" r:id="rId17"/>
    <p:sldId id="272" r:id="rId18"/>
    <p:sldId id="273" r:id="rId19"/>
    <p:sldId id="274" r:id="rId20"/>
    <p:sldId id="276" r:id="rId21"/>
    <p:sldId id="277" r:id="rId22"/>
    <p:sldId id="275" r:id="rId23"/>
    <p:sldId id="279" r:id="rId24"/>
    <p:sldId id="278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171A"/>
    <a:srgbClr val="0711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36" d="100"/>
          <a:sy n="136" d="100"/>
        </p:scale>
        <p:origin x="216" y="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1A759-BFF8-4B5B-9ECE-D93AC303B331}" type="datetime1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8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DF398-5DA3-4937-BE3F-7CA1B9158252}" type="datetime1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53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91ED9-F929-4A92-90F9-3C9C84ABBE83}" type="datetime1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936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B316-A2E6-49F2-825C-64AA951E4184}" type="datetime1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40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9748B-ADD6-4C5A-8C2A-A39721276E74}" type="datetime1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22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1FB0F-3C5C-4949-B933-9C7E511ED094}" type="datetime1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266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C2F01D58-E949-4BCB-829A-BBF80E38D59C}" type="datetime1">
              <a:rPr lang="en-US" smtClean="0"/>
              <a:t>2/27/25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373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0A846-0DA4-4D92-9BF1-DE8C52C1F4DF}" type="datetime1">
              <a:rPr lang="en-US" smtClean="0"/>
              <a:t>2/27/25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92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12331-4A9C-472F-A7FA-968157338839}" type="datetime1">
              <a:rPr lang="en-US" smtClean="0"/>
              <a:t>2/27/25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721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97F3D-ED52-43FD-A26D-318B71534485}" type="datetime1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26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91FA4-6264-4BB8-B3B5-77711EED2D82}" type="datetime1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038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7F6A1D9-D323-4F4E-8655-25E2D32CE742}" type="datetime1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55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0B98925-0550-1AFB-C1DC-02792400FB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lorful lines in a dark background&#10;&#10;AI-generated content may be incorrect.">
            <a:extLst>
              <a:ext uri="{FF2B5EF4-FFF2-40B4-BE49-F238E27FC236}">
                <a16:creationId xmlns:a16="http://schemas.microsoft.com/office/drawing/2014/main" id="{962B813E-8DA5-FD30-2125-E48273C4D5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438" b="5204"/>
          <a:stretch/>
        </p:blipFill>
        <p:spPr>
          <a:xfrm>
            <a:off x="-1" y="-2"/>
            <a:ext cx="1219197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DBFCB27-760B-5FF3-72F5-581461CE16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999" cy="1280160"/>
          </a:xfrm>
          <a:prstGeom prst="rect">
            <a:avLst/>
          </a:prstGeom>
          <a:solidFill>
            <a:schemeClr val="bg1">
              <a:alpha val="2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EFC906-C014-FE11-F14C-2EA418518E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5556" y="1084372"/>
            <a:ext cx="2003323" cy="9601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800" dirty="0">
                <a:latin typeface="Candara" panose="020E0502030303020204" pitchFamily="34" charset="0"/>
              </a:rPr>
              <a:t>a Deep Dive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5533C9E5-E225-F14E-E6D6-81075F58D05E}"/>
              </a:ext>
            </a:extLst>
          </p:cNvPr>
          <p:cNvSpPr txBox="1">
            <a:spLocks/>
          </p:cNvSpPr>
          <p:nvPr/>
        </p:nvSpPr>
        <p:spPr>
          <a:xfrm>
            <a:off x="1524000" y="6067211"/>
            <a:ext cx="9144000" cy="44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ndara" panose="020E0502030303020204" pitchFamily="34" charset="0"/>
              </a:rPr>
              <a:t>Jeevan  |  Shreya  |  Khushi  | Kashish  |  Ameya  |  Sravani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281B298-2C68-74FE-C847-AAC2F08184E8}"/>
              </a:ext>
            </a:extLst>
          </p:cNvPr>
          <p:cNvGrpSpPr/>
          <p:nvPr/>
        </p:nvGrpSpPr>
        <p:grpSpPr>
          <a:xfrm>
            <a:off x="2395556" y="81248"/>
            <a:ext cx="3821355" cy="1200331"/>
            <a:chOff x="177411" y="79829"/>
            <a:chExt cx="3821355" cy="120033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57743EA-7F21-7725-F923-A613C168806C}"/>
                </a:ext>
              </a:extLst>
            </p:cNvPr>
            <p:cNvSpPr/>
            <p:nvPr/>
          </p:nvSpPr>
          <p:spPr>
            <a:xfrm>
              <a:off x="177411" y="282855"/>
              <a:ext cx="952108" cy="942680"/>
            </a:xfrm>
            <a:prstGeom prst="rect">
              <a:avLst/>
            </a:prstGeom>
            <a:solidFill>
              <a:srgbClr val="09171A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13B63B1-DD43-FF10-A5C8-200E7E7A8856}"/>
                </a:ext>
              </a:extLst>
            </p:cNvPr>
            <p:cNvSpPr txBox="1"/>
            <p:nvPr/>
          </p:nvSpPr>
          <p:spPr>
            <a:xfrm>
              <a:off x="306255" y="79831"/>
              <a:ext cx="69442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latin typeface="Candara" panose="020E0502030303020204" pitchFamily="34" charset="0"/>
                </a:rPr>
                <a:t>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FFC886C-B646-D975-572B-87ACD4EF93AB}"/>
                </a:ext>
              </a:extLst>
            </p:cNvPr>
            <p:cNvSpPr txBox="1"/>
            <p:nvPr/>
          </p:nvSpPr>
          <p:spPr>
            <a:xfrm>
              <a:off x="431289" y="1006626"/>
              <a:ext cx="44435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>
                  <a:latin typeface="Candara" panose="020E0502030303020204" pitchFamily="34" charset="0"/>
                </a:rPr>
                <a:t>YOU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E44AF8F-B3FD-310A-793A-B7A306763269}"/>
                </a:ext>
              </a:extLst>
            </p:cNvPr>
            <p:cNvSpPr/>
            <p:nvPr/>
          </p:nvSpPr>
          <p:spPr>
            <a:xfrm>
              <a:off x="1129519" y="282855"/>
              <a:ext cx="952108" cy="9426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6B9331B-B52D-631D-76C0-4472286AA169}"/>
                </a:ext>
              </a:extLst>
            </p:cNvPr>
            <p:cNvSpPr txBox="1"/>
            <p:nvPr/>
          </p:nvSpPr>
          <p:spPr>
            <a:xfrm>
              <a:off x="1190118" y="79829"/>
              <a:ext cx="82747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solidFill>
                    <a:srgbClr val="09171A"/>
                  </a:solidFill>
                  <a:latin typeface="Candara" panose="020E0502030303020204" pitchFamily="34" charset="0"/>
                </a:rPr>
                <a:t>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F791D19-1A1A-8D7F-F204-5A02008FDE88}"/>
                </a:ext>
              </a:extLst>
            </p:cNvPr>
            <p:cNvSpPr txBox="1"/>
            <p:nvPr/>
          </p:nvSpPr>
          <p:spPr>
            <a:xfrm>
              <a:off x="1359352" y="1006626"/>
              <a:ext cx="492443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>
                  <a:solidFill>
                    <a:srgbClr val="09171A"/>
                  </a:solidFill>
                  <a:latin typeface="Candara" panose="020E0502030303020204" pitchFamily="34" charset="0"/>
                </a:rPr>
                <a:t>ONLY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41C307-BE8A-E8C3-5912-7C807CB194F5}"/>
                </a:ext>
              </a:extLst>
            </p:cNvPr>
            <p:cNvSpPr/>
            <p:nvPr/>
          </p:nvSpPr>
          <p:spPr>
            <a:xfrm>
              <a:off x="2081627" y="282854"/>
              <a:ext cx="952108" cy="942680"/>
            </a:xfrm>
            <a:prstGeom prst="rect">
              <a:avLst/>
            </a:prstGeom>
            <a:solidFill>
              <a:srgbClr val="09171A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FF6349D-2539-9FF2-008B-3E5F33A6379E}"/>
                </a:ext>
              </a:extLst>
            </p:cNvPr>
            <p:cNvSpPr txBox="1"/>
            <p:nvPr/>
          </p:nvSpPr>
          <p:spPr>
            <a:xfrm>
              <a:off x="2240928" y="79830"/>
              <a:ext cx="63350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latin typeface="Candara" panose="020E0502030303020204" pitchFamily="34" charset="0"/>
                </a:rPr>
                <a:t>L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702F414-9BBE-F70A-EAE5-1AB997AB75A5}"/>
                </a:ext>
              </a:extLst>
            </p:cNvPr>
            <p:cNvSpPr txBox="1"/>
            <p:nvPr/>
          </p:nvSpPr>
          <p:spPr>
            <a:xfrm>
              <a:off x="2306651" y="1006625"/>
              <a:ext cx="5020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>
                  <a:latin typeface="Candara" panose="020E0502030303020204" pitchFamily="34" charset="0"/>
                </a:rPr>
                <a:t>LOOK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A98CC00-6BA4-41D8-52B7-D02A0DCAA508}"/>
                </a:ext>
              </a:extLst>
            </p:cNvPr>
            <p:cNvSpPr/>
            <p:nvPr/>
          </p:nvSpPr>
          <p:spPr>
            <a:xfrm>
              <a:off x="3046658" y="282854"/>
              <a:ext cx="952108" cy="94268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2DFF247-B75B-02C5-F2DA-73432677D256}"/>
                </a:ext>
              </a:extLst>
            </p:cNvPr>
            <p:cNvSpPr txBox="1"/>
            <p:nvPr/>
          </p:nvSpPr>
          <p:spPr>
            <a:xfrm>
              <a:off x="3108976" y="79829"/>
              <a:ext cx="827471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b="1" dirty="0">
                  <a:solidFill>
                    <a:srgbClr val="09171A"/>
                  </a:solidFill>
                  <a:latin typeface="Candara" panose="020E0502030303020204" pitchFamily="34" charset="0"/>
                </a:rPr>
                <a:t>O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FBEBFFD-2AA1-19BD-5589-DDA131A49A18}"/>
                </a:ext>
              </a:extLst>
            </p:cNvPr>
            <p:cNvSpPr txBox="1"/>
            <p:nvPr/>
          </p:nvSpPr>
          <p:spPr>
            <a:xfrm>
              <a:off x="3274086" y="1006625"/>
              <a:ext cx="49725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>
                  <a:solidFill>
                    <a:srgbClr val="09171A"/>
                  </a:solidFill>
                  <a:latin typeface="Candara" panose="020E0502030303020204" pitchFamily="34" charset="0"/>
                </a:rPr>
                <a:t>ONCE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37468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33C28-041C-6774-4259-6FC01B091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78D391-0909-7BDF-B4B5-FAE3F5884FAA}"/>
              </a:ext>
            </a:extLst>
          </p:cNvPr>
          <p:cNvSpPr txBox="1"/>
          <p:nvPr/>
        </p:nvSpPr>
        <p:spPr>
          <a:xfrm>
            <a:off x="518984" y="741403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E332F1-F23F-27F2-8B90-0CB73D786B8E}"/>
              </a:ext>
            </a:extLst>
          </p:cNvPr>
          <p:cNvSpPr txBox="1"/>
          <p:nvPr/>
        </p:nvSpPr>
        <p:spPr>
          <a:xfrm>
            <a:off x="518984" y="1401317"/>
            <a:ext cx="1134350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CSPDarknet53 Backbone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Cross-Stage Partial Networks (</a:t>
            </a:r>
            <a:r>
              <a:rPr lang="en-IN" sz="160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CSPNet</a:t>
            </a: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) split input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features into two parts, processing one through residual blocks while passing the other directly to later layers.</a:t>
            </a:r>
          </a:p>
          <a:p>
            <a:pPr marL="285750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Neck</a:t>
            </a: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The Neck of </a:t>
            </a: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YOLOv5 uses Path Aggregation Network (PA-Net) to combine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and refine feature maps before sending them to the detection layer. </a:t>
            </a:r>
          </a:p>
          <a:p>
            <a:pPr marL="285750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1" dirty="0">
                <a:solidFill>
                  <a:srgbClr val="000000"/>
                </a:solidFill>
                <a:latin typeface="Candara" panose="020E0502030303020204" pitchFamily="34" charset="0"/>
              </a:rPr>
              <a:t>Head</a:t>
            </a:r>
            <a:endParaRPr lang="en-IN" sz="1600" b="1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742950" lvl="1" indent="-285750" algn="just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The </a:t>
            </a: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head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is the final stage of YOLOv5. It takes refined feature maps from the neck and produces object bounding box coordinates, confidence scores, and object class probabilities. 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3A6F16A-EB5D-304B-EDA3-89B4964E65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7305" y="3969446"/>
            <a:ext cx="8117390" cy="2450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9537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FAB5C1-BAD6-F10C-E527-9AA2C1B97726}"/>
              </a:ext>
            </a:extLst>
          </p:cNvPr>
          <p:cNvSpPr txBox="1"/>
          <p:nvPr/>
        </p:nvSpPr>
        <p:spPr>
          <a:xfrm>
            <a:off x="518984" y="741403"/>
            <a:ext cx="13276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624166-064A-34A1-5308-41D3965DF008}"/>
              </a:ext>
            </a:extLst>
          </p:cNvPr>
          <p:cNvSpPr txBox="1"/>
          <p:nvPr/>
        </p:nvSpPr>
        <p:spPr>
          <a:xfrm>
            <a:off x="518984" y="1592282"/>
            <a:ext cx="10847109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Data Augmentation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YOLOv5 incorporates advanced augmentation techniques to improve generalization. 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During each training epoch, images are subjected to a series of augmentations through an online data loader, including Scaling, Color Space Manipulation, Mosaic augmentation.</a:t>
            </a:r>
          </a:p>
          <a:p>
            <a:pPr algn="just"/>
            <a:endParaRPr lang="en-US" sz="1600" dirty="0">
              <a:latin typeface="Candara" panose="020E0502030303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Loss Calculation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The Loss function is a composite metric calculated from three primary components: Binary Cross-Entropy (BCE) for class prediction and </a:t>
            </a:r>
            <a:r>
              <a:rPr lang="en-US" sz="1600" dirty="0" err="1">
                <a:latin typeface="Candara" panose="020E0502030303020204" pitchFamily="34" charset="0"/>
              </a:rPr>
              <a:t>objectness</a:t>
            </a:r>
            <a:r>
              <a:rPr lang="en-US" sz="1600" dirty="0">
                <a:latin typeface="Candara" panose="020E0502030303020204" pitchFamily="34" charset="0"/>
              </a:rPr>
              <a:t>, and Complete Intersection over Union (</a:t>
            </a:r>
            <a:r>
              <a:rPr lang="en-US" sz="1600" dirty="0" err="1">
                <a:latin typeface="Candara" panose="020E0502030303020204" pitchFamily="34" charset="0"/>
              </a:rPr>
              <a:t>CIoU</a:t>
            </a:r>
            <a:r>
              <a:rPr lang="en-US" sz="1600" dirty="0">
                <a:latin typeface="Candara" panose="020E0502030303020204" pitchFamily="34" charset="0"/>
              </a:rPr>
              <a:t>) for localization.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These loss components are carefully designed to optimize mean average precision (</a:t>
            </a:r>
            <a:r>
              <a:rPr lang="en-US" sz="1600" dirty="0" err="1">
                <a:latin typeface="Candara" panose="020E0502030303020204" pitchFamily="34" charset="0"/>
              </a:rPr>
              <a:t>mAP</a:t>
            </a:r>
            <a:r>
              <a:rPr lang="en-US" sz="1600" dirty="0">
                <a:latin typeface="Candara" panose="020E0502030303020204" pitchFamily="34" charset="0"/>
              </a:rPr>
              <a:t>)</a:t>
            </a:r>
          </a:p>
          <a:p>
            <a:pPr algn="just"/>
            <a:endParaRPr lang="en-US" sz="1600" dirty="0">
              <a:latin typeface="Candara" panose="020E0502030303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Bounding Box Anchors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YOLOv5 utilizes K-means clustering and genetic algorithms to optimize anchor box dimensions, improving localization accuracy.</a:t>
            </a:r>
          </a:p>
          <a:p>
            <a:pPr algn="just"/>
            <a:endParaRPr lang="en-US" sz="1600" dirty="0">
              <a:latin typeface="Candara" panose="020E0502030303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16 Bit Floating Point Precision: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YOLOv5 supports 16-bit floating point precision (FP16) on modern GPUs.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This reduces memory usage and speeds up inference, making it ideal for real-time applications.</a:t>
            </a:r>
          </a:p>
          <a:p>
            <a:pPr algn="just"/>
            <a:endParaRPr lang="en-US" sz="16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427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FAC5D-2D3A-2AA8-3E58-DA507C5D19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273500-9280-5FF5-E400-42D023389403}"/>
              </a:ext>
            </a:extLst>
          </p:cNvPr>
          <p:cNvSpPr txBox="1"/>
          <p:nvPr/>
        </p:nvSpPr>
        <p:spPr>
          <a:xfrm>
            <a:off x="518984" y="741403"/>
            <a:ext cx="55851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Major differences of Yolo V5 over Yolo V1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91A1E9A-5FE0-A396-CE1A-3CBA06C174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331109"/>
              </p:ext>
            </p:extLst>
          </p:nvPr>
        </p:nvGraphicFramePr>
        <p:xfrm>
          <a:off x="918589" y="1491257"/>
          <a:ext cx="10354821" cy="4625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9902">
                  <a:extLst>
                    <a:ext uri="{9D8B030D-6E8A-4147-A177-3AD203B41FA5}">
                      <a16:colId xmlns:a16="http://schemas.microsoft.com/office/drawing/2014/main" val="1173493182"/>
                    </a:ext>
                  </a:extLst>
                </a:gridCol>
                <a:gridCol w="4062952">
                  <a:extLst>
                    <a:ext uri="{9D8B030D-6E8A-4147-A177-3AD203B41FA5}">
                      <a16:colId xmlns:a16="http://schemas.microsoft.com/office/drawing/2014/main" val="4040712936"/>
                    </a:ext>
                  </a:extLst>
                </a:gridCol>
                <a:gridCol w="3731967">
                  <a:extLst>
                    <a:ext uri="{9D8B030D-6E8A-4147-A177-3AD203B41FA5}">
                      <a16:colId xmlns:a16="http://schemas.microsoft.com/office/drawing/2014/main" val="2129490960"/>
                    </a:ext>
                  </a:extLst>
                </a:gridCol>
              </a:tblGrid>
              <a:tr h="355215">
                <a:tc>
                  <a:txBody>
                    <a:bodyPr/>
                    <a:lstStyle/>
                    <a:p>
                      <a:r>
                        <a:rPr lang="en-US" dirty="0">
                          <a:latin typeface="Candara" panose="020E0502030303020204" pitchFamily="34" charset="0"/>
                        </a:rPr>
                        <a:t>Aspects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ndara" panose="020E0502030303020204" pitchFamily="34" charset="0"/>
                        </a:rPr>
                        <a:t>YOLO 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ndara" panose="020E0502030303020204" pitchFamily="34" charset="0"/>
                        </a:rPr>
                        <a:t>YOLO V5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7777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Framework</a:t>
                      </a:r>
                      <a:endParaRPr lang="en-IN" sz="16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Implemented in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Darknet 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Implemented in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PyTorch 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421108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Backbone Network</a:t>
                      </a:r>
                      <a:endParaRPr lang="en-IN" sz="16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Custom CNN with 24 convolutional layers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CSPDarknet53 (Cross-Stage Partial Darknet)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122925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Feature Extraction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Extracts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single-scale features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Extracts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multi-scale features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46146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Detection Method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Grid-based detection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– Divides image into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S×S grid cells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Anchor-based detection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– Uses predefined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anchor boxes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3448463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Bounding Box Prediction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Each grid cell predicts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2 bounding boxes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Each anchor box predicts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multiple bounding boxes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62410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Data Augmentation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Basic transformations (flipping, scaling)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Mosaic augmentation, color transformations, scaling, flipping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2042361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Model Scalability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Single Model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just" rtl="0" fontAlgn="t"/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Multiple versions: </a:t>
                      </a:r>
                      <a:r>
                        <a:rPr lang="en-I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YOLOv5n, s, m, l, x</a:t>
                      </a:r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for different hardware constraints</a:t>
                      </a:r>
                      <a:endParaRPr lang="en-IN" sz="16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/>
                </a:tc>
                <a:extLst>
                  <a:ext uri="{0D108BD9-81ED-4DB2-BD59-A6C34878D82A}">
                    <a16:rowId xmlns:a16="http://schemas.microsoft.com/office/drawing/2014/main" val="107509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4598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13537-0859-2CA5-9B7D-C04386D99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080833-EA24-7EA1-E37D-DEB5F6FDFE14}"/>
              </a:ext>
            </a:extLst>
          </p:cNvPr>
          <p:cNvSpPr txBox="1"/>
          <p:nvPr/>
        </p:nvSpPr>
        <p:spPr>
          <a:xfrm>
            <a:off x="5069116" y="2459504"/>
            <a:ext cx="205376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latin typeface="Candara" panose="020E0502030303020204" pitchFamily="34" charset="0"/>
              </a:rPr>
              <a:t>YOLO</a:t>
            </a:r>
          </a:p>
          <a:p>
            <a:pPr algn="ctr"/>
            <a:r>
              <a:rPr lang="en-US" sz="6000" b="1" dirty="0">
                <a:latin typeface="Candara" panose="020E0502030303020204" pitchFamily="34" charset="0"/>
              </a:rPr>
              <a:t>V8</a:t>
            </a:r>
          </a:p>
        </p:txBody>
      </p:sp>
    </p:spTree>
    <p:extLst>
      <p:ext uri="{BB962C8B-B14F-4D97-AF65-F5344CB8AC3E}">
        <p14:creationId xmlns:p14="http://schemas.microsoft.com/office/powerpoint/2010/main" val="1420863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CA957FF-7799-DDDF-E71F-EA74619B8CB6}"/>
              </a:ext>
            </a:extLst>
          </p:cNvPr>
          <p:cNvSpPr txBox="1"/>
          <p:nvPr/>
        </p:nvSpPr>
        <p:spPr>
          <a:xfrm>
            <a:off x="518984" y="741403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Architecture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4D6984-9FA0-774B-9187-218516CB6D28}"/>
              </a:ext>
            </a:extLst>
          </p:cNvPr>
          <p:cNvSpPr txBox="1"/>
          <p:nvPr/>
        </p:nvSpPr>
        <p:spPr>
          <a:xfrm>
            <a:off x="265021" y="1203068"/>
            <a:ext cx="5830979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Input Image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The image is resized to a fixed resolution and  fed into the model.</a:t>
            </a:r>
          </a:p>
          <a:p>
            <a:pPr lvl="1" algn="just"/>
            <a:endParaRPr lang="en-US" sz="1400" dirty="0">
              <a:latin typeface="Candara" panose="020E0502030303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Backbone (Feature Extractor)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Uses an improved </a:t>
            </a:r>
            <a:r>
              <a:rPr lang="en-US" sz="1400" dirty="0" err="1">
                <a:latin typeface="Candara" panose="020E0502030303020204" pitchFamily="34" charset="0"/>
              </a:rPr>
              <a:t>CSPDarkNet</a:t>
            </a:r>
            <a:r>
              <a:rPr lang="en-US" sz="1400" dirty="0">
                <a:latin typeface="Candara" panose="020E0502030303020204" pitchFamily="34" charset="0"/>
              </a:rPr>
              <a:t> architecture with C2f module for better feature extraction.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Extracts key features (edges, shapes, textures) from an image.</a:t>
            </a:r>
          </a:p>
          <a:p>
            <a:pPr lvl="1" algn="just"/>
            <a:endParaRPr lang="en-US" sz="1400" dirty="0">
              <a:latin typeface="Candara" panose="020E0502030303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Neck (Feature Refinement)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FPN (Feature Pyramid Network): Helps detect objects at different scales (small, medium, large).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PAN (Path Aggregation Network): Enhances feature flow for better localization and classification.</a:t>
            </a:r>
          </a:p>
          <a:p>
            <a:pPr lvl="1" algn="just"/>
            <a:endParaRPr lang="en-US" sz="1400" dirty="0">
              <a:latin typeface="Candara" panose="020E0502030303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Head (Final Decision-Maker) 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Instead of using anchor boxes, it directly makes the final predictions: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Bounding Boxes: Coordinates of detected objects.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Class Labels: What the object is (e.g., car, person).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Confidence Scores: How confident the model is about the prediction.</a:t>
            </a:r>
          </a:p>
          <a:p>
            <a:pPr lvl="2" algn="just"/>
            <a:endParaRPr lang="en-US" sz="1400" dirty="0">
              <a:latin typeface="Candara" panose="020E0502030303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Output 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latin typeface="Candara" panose="020E0502030303020204" pitchFamily="34" charset="0"/>
              </a:rPr>
              <a:t>Final detections with bounding boxes, labels, and confidence scores.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75E1120F-EEE7-36FD-3245-58BF010AE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9966" y="1581665"/>
            <a:ext cx="6003048" cy="1413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276D2401-574A-CE76-A0E1-5FEF38FF0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0487" y="3331854"/>
            <a:ext cx="3691923" cy="3279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7215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A9877F-FD09-E108-7BC4-156D118C619C}"/>
              </a:ext>
            </a:extLst>
          </p:cNvPr>
          <p:cNvSpPr txBox="1"/>
          <p:nvPr/>
        </p:nvSpPr>
        <p:spPr>
          <a:xfrm>
            <a:off x="471849" y="1137079"/>
            <a:ext cx="11302228" cy="587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IN" sz="1600" b="1" i="0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How does the model learn</a:t>
            </a:r>
            <a:r>
              <a:rPr lang="en-IN" sz="1600" b="1" i="0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? </a:t>
            </a:r>
            <a:endParaRPr lang="en-IN" sz="1600" b="0" dirty="0">
              <a:effectLst/>
              <a:latin typeface="Candara" panose="020E0502030303020204" pitchFamily="34" charset="0"/>
            </a:endParaRPr>
          </a:p>
          <a:p>
            <a:pPr rtl="0"/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When YOLOv8 detects objects, it makes three types of predictions: Object classification, Bounding Box and Confidence scores.</a:t>
            </a:r>
            <a:endParaRPr lang="en-IN" sz="1400" b="0" dirty="0">
              <a:effectLst/>
              <a:latin typeface="Candara" panose="020E0502030303020204" pitchFamily="34" charset="0"/>
            </a:endParaRPr>
          </a:p>
          <a:p>
            <a:pPr rtl="0"/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To train the model, YOLOv8 calculates errors (loss) in each of these predictions and adjusts its weights using backpropagation.</a:t>
            </a:r>
          </a:p>
          <a:p>
            <a:pPr rtl="0"/>
            <a:endParaRPr lang="en-IN" sz="1400" b="0" dirty="0">
              <a:effectLst/>
              <a:latin typeface="Candara" panose="020E0502030303020204" pitchFamily="34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Loss Components:</a:t>
            </a:r>
            <a:endParaRPr lang="en-IN" sz="1600" dirty="0">
              <a:latin typeface="Candara" panose="020E0502030303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Localization Loss (Box Loss)</a:t>
            </a:r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IN" sz="14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Uses </a:t>
            </a:r>
            <a:r>
              <a:rPr lang="en-IN" sz="140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CIoU</a:t>
            </a:r>
            <a:r>
              <a:rPr lang="en-IN" sz="14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(Complete </a:t>
            </a:r>
            <a:r>
              <a:rPr lang="en-IN" sz="140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IoU</a:t>
            </a:r>
            <a:r>
              <a:rPr lang="en-IN" sz="14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Loss) to measure how well the predicted bounding box align with ground truth boxes.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IN" sz="14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More accurate for small and fast-moving objects compared to </a:t>
            </a:r>
            <a:r>
              <a:rPr lang="en-IN" sz="140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GIoU</a:t>
            </a:r>
            <a:r>
              <a:rPr lang="en-IN" sz="14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as it </a:t>
            </a:r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also considers the aspect ratio and </a:t>
            </a:r>
            <a:r>
              <a:rPr lang="en-IN" sz="14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center</a:t>
            </a:r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distance of bounding boxes.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Classification Loss (Binary Cross-Entropy Loss)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Measures how well the predicted labels align with the actual object labels.</a:t>
            </a:r>
            <a:endParaRPr lang="en-IN" sz="1400" dirty="0"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Distribution Focal Loss (DFL)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Refines bounding box positions by reducing penalties for small coordinate variations, improving localization precision.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endParaRPr lang="en-IN" sz="1400" b="1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algn="ctr" rtl="0">
              <a:spcAft>
                <a:spcPts val="1200"/>
              </a:spcAft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Loss Function: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L =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L</a:t>
            </a:r>
            <a:r>
              <a:rPr lang="en-IN" sz="1600" b="0" i="0" u="none" strike="noStrike" baseline="-25000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box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+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L</a:t>
            </a:r>
            <a:r>
              <a:rPr lang="en-IN" sz="1600" b="0" i="0" u="none" strike="noStrike" baseline="-25000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cls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+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L</a:t>
            </a:r>
            <a:r>
              <a:rPr lang="en-IN" sz="1600" b="0" i="0" u="none" strike="noStrike" baseline="-25000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dfl</a:t>
            </a:r>
            <a:endParaRPr lang="en-IN" sz="1600" b="0" dirty="0">
              <a:effectLst/>
              <a:latin typeface="Candara" panose="020E0502030303020204" pitchFamily="34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IN" sz="1600" b="1" i="0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Why does YOLOv8 use </a:t>
            </a:r>
            <a:r>
              <a:rPr lang="en-IN" sz="1600" b="1" i="0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AdamW</a:t>
            </a:r>
            <a:r>
              <a:rPr lang="en-IN" sz="1600" b="1" i="0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instead of SGD</a:t>
            </a:r>
            <a:r>
              <a:rPr lang="en-IN" sz="1600" b="1" i="0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?</a:t>
            </a:r>
            <a:endParaRPr lang="en-IN" sz="1600" dirty="0">
              <a:latin typeface="Candara" panose="020E0502030303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SGD (Stochastic Gradient Descent) is good for general optimization, but it struggles with deep networks like YOLOv8</a:t>
            </a:r>
            <a:r>
              <a:rPr lang="en-IN" sz="1400" dirty="0">
                <a:solidFill>
                  <a:srgbClr val="000000"/>
                </a:solidFill>
                <a:latin typeface="Candara" panose="020E0502030303020204" pitchFamily="34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40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AdamW</a:t>
            </a:r>
            <a:r>
              <a:rPr lang="en-IN" sz="14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trains the model faster and prevents overfitting, making it better for object detection</a:t>
            </a:r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.</a:t>
            </a:r>
          </a:p>
          <a:p>
            <a:pPr lvl="1"/>
            <a:endParaRPr lang="en-IN" sz="14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IN" sz="1600" b="1" i="0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How does YOLOv8 train efficiently</a:t>
            </a:r>
            <a:r>
              <a:rPr lang="en-IN" sz="1600" b="1" i="0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?</a:t>
            </a:r>
            <a:endParaRPr lang="en-IN" sz="1600" b="0" dirty="0">
              <a:effectLst/>
              <a:latin typeface="Candara" panose="020E0502030303020204" pitchFamily="34" charset="0"/>
            </a:endParaRPr>
          </a:p>
          <a:p>
            <a:pPr rtl="0"/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If the learning rate is too high, the model jumps around and never finds the best solution. If it’s too low, the model learns too slowly and might get stuck. Hence, </a:t>
            </a:r>
            <a:r>
              <a:rPr lang="en-IN" sz="14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YOLOv8 uses a decaying learning rate strategy</a:t>
            </a:r>
            <a:endParaRPr lang="en-IN" sz="1400" dirty="0">
              <a:effectLst/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Starts with a higher learning rate (to learn fast in the beginning).</a:t>
            </a:r>
          </a:p>
          <a:p>
            <a:pPr marL="742950" lvl="1" indent="-28575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Gradually reduces over time (so the model fine-tunes its accuracy).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FC3EB8-3C3E-6570-93D5-B1D3361C11A3}"/>
              </a:ext>
            </a:extLst>
          </p:cNvPr>
          <p:cNvSpPr txBox="1"/>
          <p:nvPr/>
        </p:nvSpPr>
        <p:spPr>
          <a:xfrm>
            <a:off x="471849" y="675414"/>
            <a:ext cx="47395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Loss function and Training Process</a:t>
            </a:r>
          </a:p>
        </p:txBody>
      </p:sp>
    </p:spTree>
    <p:extLst>
      <p:ext uri="{BB962C8B-B14F-4D97-AF65-F5344CB8AC3E}">
        <p14:creationId xmlns:p14="http://schemas.microsoft.com/office/powerpoint/2010/main" val="22893039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AEF6F-2427-8B3C-9550-7F6A85E54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7CB46C-A87F-B119-0295-4D583D56FD0A}"/>
              </a:ext>
            </a:extLst>
          </p:cNvPr>
          <p:cNvSpPr txBox="1"/>
          <p:nvPr/>
        </p:nvSpPr>
        <p:spPr>
          <a:xfrm>
            <a:off x="518984" y="741403"/>
            <a:ext cx="5647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Major differences of Yolo V8 over Yolo V5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56E7EE9-3462-55E8-CA89-C9DC3B33CF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6008183"/>
              </p:ext>
            </p:extLst>
          </p:nvPr>
        </p:nvGraphicFramePr>
        <p:xfrm>
          <a:off x="918589" y="1491257"/>
          <a:ext cx="10354821" cy="3983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9902">
                  <a:extLst>
                    <a:ext uri="{9D8B030D-6E8A-4147-A177-3AD203B41FA5}">
                      <a16:colId xmlns:a16="http://schemas.microsoft.com/office/drawing/2014/main" val="1173493182"/>
                    </a:ext>
                  </a:extLst>
                </a:gridCol>
                <a:gridCol w="4062952">
                  <a:extLst>
                    <a:ext uri="{9D8B030D-6E8A-4147-A177-3AD203B41FA5}">
                      <a16:colId xmlns:a16="http://schemas.microsoft.com/office/drawing/2014/main" val="4040712936"/>
                    </a:ext>
                  </a:extLst>
                </a:gridCol>
                <a:gridCol w="3731967">
                  <a:extLst>
                    <a:ext uri="{9D8B030D-6E8A-4147-A177-3AD203B41FA5}">
                      <a16:colId xmlns:a16="http://schemas.microsoft.com/office/drawing/2014/main" val="2129490960"/>
                    </a:ext>
                  </a:extLst>
                </a:gridCol>
              </a:tblGrid>
              <a:tr h="355215">
                <a:tc>
                  <a:txBody>
                    <a:bodyPr/>
                    <a:lstStyle/>
                    <a:p>
                      <a:r>
                        <a:rPr lang="en-US" dirty="0">
                          <a:latin typeface="Candara" panose="020E0502030303020204" pitchFamily="34" charset="0"/>
                        </a:rPr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ndara" panose="020E0502030303020204" pitchFamily="34" charset="0"/>
                        </a:rPr>
                        <a:t>YOLO V5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ndara" panose="020E0502030303020204" pitchFamily="34" charset="0"/>
                        </a:rPr>
                        <a:t>YOLO V8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7777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Detection Type</a:t>
                      </a:r>
                      <a:endParaRPr lang="en-IN" sz="16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Anchor-Based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(uses predefined anchor boxes for object detection)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Anchor-Free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(more flexible and accurate detection)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421108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Feature Extraction (Backbone)</a:t>
                      </a:r>
                      <a:endParaRPr lang="en-IN" sz="16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CSPDarkNet (Cross-Stage Partial Network)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Improved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CSPDarkNet with C2f 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(Cross Stage Partial with Two Fusion)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2122925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 Bounding Box Regression</a:t>
                      </a:r>
                      <a:endParaRPr lang="en-IN" sz="1600" b="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R="198234"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Uses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GIoU (Generalized IoU) Loss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57150"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Uses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CIoU (Complete IoU) Loss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(better for small &amp; fast-moving objects)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6146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 Training Process</a:t>
                      </a:r>
                      <a:endParaRPr lang="en-IN" sz="16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M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anual tuning of anchor boxes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No anchor boxes → </a:t>
                      </a: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Easier &amp; faster training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48463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 Performance (Speed &amp; FPS)</a:t>
                      </a:r>
                      <a:endParaRPr lang="en-IN" sz="16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~40 FPS on 1080p video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50 FPS on 1080p video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62410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 Accuracy (mAP@50)</a:t>
                      </a:r>
                      <a:endParaRPr lang="en-IN" sz="16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~95%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99.1%</a:t>
                      </a: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(after fine-tuning)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042361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 Post-Processing (NMS)</a:t>
                      </a:r>
                      <a:endParaRPr lang="en-IN" sz="1600" b="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6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Standard Non-Maximum Suppression</a:t>
                      </a:r>
                      <a:endParaRPr lang="en-IN" sz="16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57150" rtl="0" fontAlgn="ctr">
                        <a:spcBef>
                          <a:spcPts val="1200"/>
                        </a:spcBef>
                      </a:pPr>
                      <a:r>
                        <a:rPr lang="en-I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Improved NMS</a:t>
                      </a:r>
                      <a:r>
                        <a:rPr lang="en-I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(better at removing duplicate  detections)</a:t>
                      </a:r>
                      <a:endParaRPr lang="en-IN" sz="16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107509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8095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36FB437-1394-1A1D-4F9B-92B2A5523170}"/>
              </a:ext>
            </a:extLst>
          </p:cNvPr>
          <p:cNvSpPr txBox="1"/>
          <p:nvPr/>
        </p:nvSpPr>
        <p:spPr>
          <a:xfrm>
            <a:off x="471849" y="1430877"/>
            <a:ext cx="10434963" cy="4426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Self-Driving Cars</a:t>
            </a:r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742950" lvl="1" indent="-285750" rtl="0" fontAlgn="base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It helps detect pedestrians, vehicles, and obstacles in real time, making autonomous driving safer.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Medical Imaging</a:t>
            </a:r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742950" lvl="1" indent="-285750" rtl="0" fontAlgn="base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Used in hospitals to detect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tumors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, cancerous cells and abnormalities in X-rays and MRIs faster and more accurately.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Security &amp; Surveillance</a:t>
            </a:r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742950" lvl="1" indent="-285750" rtl="0" fontAlgn="base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AI-powered smart cameras can detect threats more efficiently in crowded places.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Drone &amp; Bird Detection</a:t>
            </a:r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742950" lvl="1" indent="-285750" rtl="0" fontAlgn="base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The research paper shows how YOLO v8 can accurately track flying objects like UAVs in real time, which is useful for military surveillance and air traffic monitoring.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Retail &amp; Inventory</a:t>
            </a:r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742950" lvl="1" indent="-285750" rtl="0" fontAlgn="base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Used in stores for product detection to automate checkout (like Amazon Go, where you grab products and walk out without checkout).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Wildlife Conservation</a:t>
            </a:r>
          </a:p>
          <a:p>
            <a:pPr marL="742950" lvl="1" indent="-285750"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Helps track endangered animals and detect poachers using drone footage.</a:t>
            </a:r>
            <a:endParaRPr lang="en-IN" sz="1600" b="1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580E0C-3BE4-1EFB-0D6C-02F8D3F1C4E2}"/>
              </a:ext>
            </a:extLst>
          </p:cNvPr>
          <p:cNvSpPr txBox="1"/>
          <p:nvPr/>
        </p:nvSpPr>
        <p:spPr>
          <a:xfrm>
            <a:off x="471849" y="675414"/>
            <a:ext cx="1827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Applications</a:t>
            </a:r>
          </a:p>
        </p:txBody>
      </p:sp>
    </p:spTree>
    <p:extLst>
      <p:ext uri="{BB962C8B-B14F-4D97-AF65-F5344CB8AC3E}">
        <p14:creationId xmlns:p14="http://schemas.microsoft.com/office/powerpoint/2010/main" val="3283645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B9C66-C17B-8A2C-6722-69BCE40B00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75F101-6772-A2E8-F5BF-34835AE1F34A}"/>
              </a:ext>
            </a:extLst>
          </p:cNvPr>
          <p:cNvSpPr txBox="1"/>
          <p:nvPr/>
        </p:nvSpPr>
        <p:spPr>
          <a:xfrm>
            <a:off x="5069116" y="2459504"/>
            <a:ext cx="205376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latin typeface="Candara" panose="020E0502030303020204" pitchFamily="34" charset="0"/>
              </a:rPr>
              <a:t>YOLO</a:t>
            </a:r>
          </a:p>
          <a:p>
            <a:pPr algn="ctr"/>
            <a:r>
              <a:rPr lang="en-US" sz="6000" b="1" dirty="0">
                <a:latin typeface="Candara" panose="020E0502030303020204" pitchFamily="34" charset="0"/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862424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8B6E9A8-1513-CCFE-3D3C-46C7F7F5174B}"/>
              </a:ext>
            </a:extLst>
          </p:cNvPr>
          <p:cNvSpPr txBox="1"/>
          <p:nvPr/>
        </p:nvSpPr>
        <p:spPr>
          <a:xfrm>
            <a:off x="471849" y="675414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C43D93-D84B-C565-2272-0AF02D0F43DA}"/>
              </a:ext>
            </a:extLst>
          </p:cNvPr>
          <p:cNvSpPr txBox="1"/>
          <p:nvPr/>
        </p:nvSpPr>
        <p:spPr>
          <a:xfrm>
            <a:off x="474484" y="1248981"/>
            <a:ext cx="1140329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Hybrid Backbone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YOLOv10 builds on a one-stage CNN backbone with an enhanced </a:t>
            </a:r>
            <a:r>
              <a:rPr lang="en-US" sz="1600" dirty="0" err="1">
                <a:latin typeface="Candara" panose="020E0502030303020204" pitchFamily="34" charset="0"/>
              </a:rPr>
              <a:t>CSPNet</a:t>
            </a:r>
            <a:r>
              <a:rPr lang="en-US" sz="1600" dirty="0">
                <a:latin typeface="Candara" panose="020E0502030303020204" pitchFamily="34" charset="0"/>
              </a:rPr>
              <a:t> and integrates transformer-based modules (e.g. Partial Self-Attention) to capture global features​</a:t>
            </a:r>
          </a:p>
          <a:p>
            <a:pPr algn="just"/>
            <a:endParaRPr lang="en-US" sz="1600" dirty="0">
              <a:latin typeface="Candara" panose="020E0502030303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Dual-Head Design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It introduces two parallel detection heads: a traditional one-to-many head and an additional one-to-one head. The one-to-many branch provides multiple predictions per object (as in prior YOLOs), while the one-to-one branch gives a single high-confidence prediction per object​. This dual-head architecture enables end-to-end detection without NMS post-processing, a first for the YOLO series</a:t>
            </a:r>
          </a:p>
          <a:p>
            <a:pPr algn="just"/>
            <a:endParaRPr lang="en-US" sz="1600" dirty="0">
              <a:latin typeface="Candara" panose="020E0502030303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Rank-guided Block Design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Candara" panose="020E0502030303020204" pitchFamily="34" charset="0"/>
              </a:rPr>
              <a:t>Using compact inverted bottleneck blocks with depth wise convolutions in select stages – to reduce redundancy in later layers​. By adaptively replacing standard layers with these lightweight blocks (based on layer-wise rank analysis), YOLOv10 achieves higher efficiency without sacrificing accuracy.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A6142CC9-A3DA-6AEA-176F-682ACAD6F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967" y="4760130"/>
            <a:ext cx="9392323" cy="1959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3073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B79AD26-38AB-AA80-248D-6A94602D7C3C}"/>
              </a:ext>
            </a:extLst>
          </p:cNvPr>
          <p:cNvSpPr/>
          <p:nvPr/>
        </p:nvSpPr>
        <p:spPr>
          <a:xfrm>
            <a:off x="6508418" y="4131186"/>
            <a:ext cx="2063688" cy="1856588"/>
          </a:xfrm>
          <a:prstGeom prst="roundRect">
            <a:avLst>
              <a:gd name="adj" fmla="val 12963"/>
            </a:avLst>
          </a:prstGeom>
          <a:solidFill>
            <a:schemeClr val="accent6">
              <a:lumMod val="40000"/>
              <a:lumOff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49A7BCF-1DE7-D2AF-03D3-1B29C179E0B5}"/>
              </a:ext>
            </a:extLst>
          </p:cNvPr>
          <p:cNvSpPr/>
          <p:nvPr/>
        </p:nvSpPr>
        <p:spPr>
          <a:xfrm>
            <a:off x="3239677" y="1954427"/>
            <a:ext cx="1897144" cy="1839439"/>
          </a:xfrm>
          <a:prstGeom prst="roundRect">
            <a:avLst>
              <a:gd name="adj" fmla="val 12963"/>
            </a:avLst>
          </a:prstGeom>
          <a:solidFill>
            <a:schemeClr val="accent2">
              <a:lumMod val="40000"/>
              <a:lumOff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EDA07C00-2078-6A63-7A22-FC352328A719}"/>
              </a:ext>
            </a:extLst>
          </p:cNvPr>
          <p:cNvSpPr/>
          <p:nvPr/>
        </p:nvSpPr>
        <p:spPr>
          <a:xfrm>
            <a:off x="7418895" y="1954428"/>
            <a:ext cx="1941920" cy="1839438"/>
          </a:xfrm>
          <a:prstGeom prst="roundRect">
            <a:avLst>
              <a:gd name="adj" fmla="val 12963"/>
            </a:avLst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D896ECC-8881-9310-B254-62FC9E4B4553}"/>
              </a:ext>
            </a:extLst>
          </p:cNvPr>
          <p:cNvSpPr/>
          <p:nvPr/>
        </p:nvSpPr>
        <p:spPr>
          <a:xfrm>
            <a:off x="4100661" y="4131186"/>
            <a:ext cx="2063688" cy="1856588"/>
          </a:xfrm>
          <a:prstGeom prst="roundRect">
            <a:avLst>
              <a:gd name="adj" fmla="val 12963"/>
            </a:avLst>
          </a:prstGeom>
          <a:solidFill>
            <a:schemeClr val="accent3">
              <a:lumMod val="40000"/>
              <a:lumOff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0F0C5F7-66EF-85F1-0CFD-815B3E519E3B}"/>
              </a:ext>
            </a:extLst>
          </p:cNvPr>
          <p:cNvSpPr/>
          <p:nvPr/>
        </p:nvSpPr>
        <p:spPr>
          <a:xfrm>
            <a:off x="5231090" y="1954427"/>
            <a:ext cx="2093536" cy="1650903"/>
          </a:xfrm>
          <a:prstGeom prst="roundRect">
            <a:avLst>
              <a:gd name="adj" fmla="val 12963"/>
            </a:avLst>
          </a:prstGeom>
          <a:solidFill>
            <a:schemeClr val="accent4">
              <a:lumMod val="40000"/>
              <a:lumOff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3166404-04E8-486F-9BC9-22B43B8889A6}"/>
              </a:ext>
            </a:extLst>
          </p:cNvPr>
          <p:cNvSpPr/>
          <p:nvPr/>
        </p:nvSpPr>
        <p:spPr>
          <a:xfrm>
            <a:off x="4015818" y="2681503"/>
            <a:ext cx="1527142" cy="1378670"/>
          </a:xfrm>
          <a:prstGeom prst="roundRect">
            <a:avLst>
              <a:gd name="adj" fmla="val 50000"/>
            </a:avLst>
          </a:prstGeom>
          <a:solidFill>
            <a:schemeClr val="accent2">
              <a:lumMod val="7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ndara" panose="020E0502030303020204" pitchFamily="34" charset="0"/>
              </a:rPr>
              <a:t>Healthcare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891EF4-38EF-468C-48EF-D0C6020EDFCE}"/>
              </a:ext>
            </a:extLst>
          </p:cNvPr>
          <p:cNvSpPr txBox="1"/>
          <p:nvPr/>
        </p:nvSpPr>
        <p:spPr>
          <a:xfrm>
            <a:off x="447772" y="824060"/>
            <a:ext cx="33418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IN" sz="24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Image/Object Detection</a:t>
            </a:r>
            <a:endParaRPr lang="en-IN" sz="2400" b="1" dirty="0">
              <a:effectLst/>
              <a:latin typeface="Candara" panose="020E0502030303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985404-AA20-89F4-BEE8-27A22572E867}"/>
              </a:ext>
            </a:extLst>
          </p:cNvPr>
          <p:cNvSpPr txBox="1"/>
          <p:nvPr/>
        </p:nvSpPr>
        <p:spPr>
          <a:xfrm>
            <a:off x="4210639" y="870226"/>
            <a:ext cx="7981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Detection of object in a given image has a wide range of real-world applications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7A2B1A9-96D0-60F7-E95A-E7341388E3BF}"/>
              </a:ext>
            </a:extLst>
          </p:cNvPr>
          <p:cNvSpPr/>
          <p:nvPr/>
        </p:nvSpPr>
        <p:spPr>
          <a:xfrm>
            <a:off x="5555530" y="2681503"/>
            <a:ext cx="1527142" cy="1378670"/>
          </a:xfrm>
          <a:prstGeom prst="roundRect">
            <a:avLst>
              <a:gd name="adj" fmla="val 50000"/>
            </a:avLst>
          </a:prstGeom>
          <a:solidFill>
            <a:schemeClr val="accent4">
              <a:lumMod val="7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ndara" panose="020E0502030303020204" pitchFamily="34" charset="0"/>
              </a:rPr>
              <a:t>Robotics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954C2BB-1D8B-15E6-161C-C093F59437E3}"/>
              </a:ext>
            </a:extLst>
          </p:cNvPr>
          <p:cNvSpPr/>
          <p:nvPr/>
        </p:nvSpPr>
        <p:spPr>
          <a:xfrm>
            <a:off x="7082672" y="2681503"/>
            <a:ext cx="1527142" cy="1378670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Candara" panose="020E0502030303020204" pitchFamily="34" charset="0"/>
              </a:rPr>
              <a:t>Security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2D05F11-3DC4-CEA5-AE8D-A0845518D004}"/>
              </a:ext>
            </a:extLst>
          </p:cNvPr>
          <p:cNvGrpSpPr/>
          <p:nvPr/>
        </p:nvGrpSpPr>
        <p:grpSpPr>
          <a:xfrm>
            <a:off x="4804529" y="3947118"/>
            <a:ext cx="1527142" cy="1378670"/>
            <a:chOff x="4804529" y="3947118"/>
            <a:chExt cx="1527142" cy="1378670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DCD4204A-C644-68FB-7F5C-3052EC2033B5}"/>
                </a:ext>
              </a:extLst>
            </p:cNvPr>
            <p:cNvSpPr/>
            <p:nvPr/>
          </p:nvSpPr>
          <p:spPr>
            <a:xfrm>
              <a:off x="4804529" y="3947118"/>
              <a:ext cx="1527142" cy="1378670"/>
            </a:xfrm>
            <a:prstGeom prst="roundRect">
              <a:avLst>
                <a:gd name="adj" fmla="val 50000"/>
              </a:avLst>
            </a:prstGeom>
            <a:solidFill>
              <a:schemeClr val="accent3">
                <a:lumMod val="75000"/>
              </a:schemeClr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Candara" panose="020E0502030303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5330B0F-4023-0058-4125-4E4F014F5971}"/>
                </a:ext>
              </a:extLst>
            </p:cNvPr>
            <p:cNvSpPr txBox="1"/>
            <p:nvPr/>
          </p:nvSpPr>
          <p:spPr>
            <a:xfrm>
              <a:off x="4992461" y="4470427"/>
              <a:ext cx="11512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andara" panose="020E0502030303020204" pitchFamily="34" charset="0"/>
                </a:rPr>
                <a:t>Agriculture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B57753C-3A0A-8BE6-C153-54CA5B3EEDAC}"/>
              </a:ext>
            </a:extLst>
          </p:cNvPr>
          <p:cNvGrpSpPr/>
          <p:nvPr/>
        </p:nvGrpSpPr>
        <p:grpSpPr>
          <a:xfrm>
            <a:off x="6344241" y="3947118"/>
            <a:ext cx="1527142" cy="1378670"/>
            <a:chOff x="6344241" y="3947118"/>
            <a:chExt cx="1527142" cy="1378670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F65D3379-44FB-B7B6-E40C-AEB685F72385}"/>
                </a:ext>
              </a:extLst>
            </p:cNvPr>
            <p:cNvSpPr/>
            <p:nvPr/>
          </p:nvSpPr>
          <p:spPr>
            <a:xfrm>
              <a:off x="6344241" y="3947118"/>
              <a:ext cx="1527142" cy="1378670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75000"/>
              </a:schemeClr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6AE548C-7FDC-9489-33F8-C42951D1853E}"/>
                </a:ext>
              </a:extLst>
            </p:cNvPr>
            <p:cNvSpPr txBox="1"/>
            <p:nvPr/>
          </p:nvSpPr>
          <p:spPr>
            <a:xfrm>
              <a:off x="6381341" y="4473198"/>
              <a:ext cx="14718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Candara" panose="020E0502030303020204" pitchFamily="34" charset="0"/>
                </a:rPr>
                <a:t>Transportation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32BE3C9-36E5-4BE3-7F1F-A992EF0554A1}"/>
              </a:ext>
            </a:extLst>
          </p:cNvPr>
          <p:cNvSpPr txBox="1"/>
          <p:nvPr/>
        </p:nvSpPr>
        <p:spPr>
          <a:xfrm>
            <a:off x="6804165" y="5364393"/>
            <a:ext cx="15856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andara" panose="020E0502030303020204" pitchFamily="34" charset="0"/>
              </a:rPr>
              <a:t>Self Driving Cars</a:t>
            </a:r>
          </a:p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Candara" panose="020E0502030303020204" pitchFamily="34" charset="0"/>
              </a:rPr>
              <a:t>Delivery robots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6441009-538E-0D02-DE1C-15ABB30DE8EE}"/>
              </a:ext>
            </a:extLst>
          </p:cNvPr>
          <p:cNvSpPr txBox="1"/>
          <p:nvPr/>
        </p:nvSpPr>
        <p:spPr>
          <a:xfrm>
            <a:off x="3319988" y="2061221"/>
            <a:ext cx="17459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</a:rPr>
              <a:t>Disease Detection</a:t>
            </a: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andara" panose="020E0502030303020204" pitchFamily="34" charset="0"/>
              </a:rPr>
              <a:t>(X-rays, MRI etc.)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29AB5C4-B10F-ED18-DF50-C5EC98C3F73D}"/>
              </a:ext>
            </a:extLst>
          </p:cNvPr>
          <p:cNvSpPr txBox="1"/>
          <p:nvPr/>
        </p:nvSpPr>
        <p:spPr>
          <a:xfrm>
            <a:off x="5585567" y="2031681"/>
            <a:ext cx="1467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Manufacturing</a:t>
            </a:r>
          </a:p>
          <a:p>
            <a:r>
              <a:rPr lang="en-US" sz="1600" dirty="0">
                <a:solidFill>
                  <a:schemeClr val="accent4">
                    <a:lumMod val="75000"/>
                  </a:schemeClr>
                </a:solidFill>
                <a:latin typeface="Candara" panose="020E0502030303020204" pitchFamily="34" charset="0"/>
              </a:rPr>
              <a:t>Quality control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6F81771-2882-7937-9A72-1EC26FCD9BAF}"/>
              </a:ext>
            </a:extLst>
          </p:cNvPr>
          <p:cNvSpPr txBox="1"/>
          <p:nvPr/>
        </p:nvSpPr>
        <p:spPr>
          <a:xfrm>
            <a:off x="7572413" y="2039335"/>
            <a:ext cx="1720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andara" panose="020E0502030303020204" pitchFamily="34" charset="0"/>
              </a:rPr>
              <a:t>Facial recognition</a:t>
            </a:r>
          </a:p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andara" panose="020E0502030303020204" pitchFamily="34" charset="0"/>
              </a:rPr>
              <a:t>Law Enforcement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D5BE452-0655-68E3-BC7C-ED4BDBB40801}"/>
              </a:ext>
            </a:extLst>
          </p:cNvPr>
          <p:cNvSpPr txBox="1"/>
          <p:nvPr/>
        </p:nvSpPr>
        <p:spPr>
          <a:xfrm>
            <a:off x="4404213" y="5345444"/>
            <a:ext cx="14446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andara" panose="020E0502030303020204" pitchFamily="34" charset="0"/>
              </a:rPr>
              <a:t>Crop health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  <a:latin typeface="Candara" panose="020E0502030303020204" pitchFamily="34" charset="0"/>
              </a:rPr>
              <a:t>Pest detection</a:t>
            </a:r>
          </a:p>
        </p:txBody>
      </p:sp>
    </p:spTree>
    <p:extLst>
      <p:ext uri="{BB962C8B-B14F-4D97-AF65-F5344CB8AC3E}">
        <p14:creationId xmlns:p14="http://schemas.microsoft.com/office/powerpoint/2010/main" val="3253000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5CB72-E884-AE83-240E-0EC5AB7DAF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739569-BEA5-4419-43FF-FA828F9629FD}"/>
              </a:ext>
            </a:extLst>
          </p:cNvPr>
          <p:cNvSpPr txBox="1"/>
          <p:nvPr/>
        </p:nvSpPr>
        <p:spPr>
          <a:xfrm>
            <a:off x="471849" y="675414"/>
            <a:ext cx="32864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Implementation Details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4A648E-13C5-B343-120E-2910D34D459C}"/>
              </a:ext>
            </a:extLst>
          </p:cNvPr>
          <p:cNvSpPr txBox="1"/>
          <p:nvPr/>
        </p:nvSpPr>
        <p:spPr>
          <a:xfrm>
            <a:off x="471849" y="1536174"/>
            <a:ext cx="1140329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Dual Label Assignment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YOLOv10’s training strategy combines one-to-many and one-to-one label assignments. It adds a one-to-one matching head (mirroring the regular head) so that during training both heads learn jointly. The one-to-many head supplies dense supervision, while the one-to-one head (using top-1 matching akin to DETR) learns to output one best box per ground truth. At inference, the one-to-many head is dropped and only the one-to-one head is used, yielding NMS-free predictions​.</a:t>
            </a:r>
          </a:p>
          <a:p>
            <a:pPr lvl="1" fontAlgn="base"/>
            <a:endParaRPr lang="en-IN" sz="1600" b="0" i="0" u="none" strike="noStrike" dirty="0">
              <a:solidFill>
                <a:srgbClr val="595959"/>
              </a:solidFill>
              <a:effectLst/>
              <a:latin typeface="Candara" panose="020E0502030303020204" pitchFamily="34" charset="0"/>
            </a:endParaRP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Lightweight Classification Head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YOLOv10 replaces the bulky classification sub-network from YOLOv8 with a streamlined version. The class head is built from </a:t>
            </a: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two </a:t>
            </a:r>
            <a:r>
              <a:rPr lang="en-IN" sz="160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depthwise</a:t>
            </a: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-separable 3×3 conv layers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followed by a 1×1 conv. This significantly cuts the classifier’s FLOPs and parameters (in YOLOv8-S, the class head used ~2.5× more compute than the regressor​) with minimal impact on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mAP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.</a:t>
            </a:r>
          </a:p>
          <a:p>
            <a:pPr lvl="1" fontAlgn="base"/>
            <a:endParaRPr lang="en-IN" sz="1600" b="0" i="0" u="none" strike="noStrike" dirty="0">
              <a:solidFill>
                <a:srgbClr val="595959"/>
              </a:solidFill>
              <a:effectLst/>
              <a:latin typeface="Candara" panose="020E0502030303020204" pitchFamily="34" charset="0"/>
            </a:endParaRP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Optimized </a:t>
            </a:r>
            <a:r>
              <a:rPr lang="en-IN" sz="1600" b="1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Downsampling</a:t>
            </a:r>
            <a:endParaRPr lang="en-IN" sz="1600" b="1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It uses </a:t>
            </a: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spatial-channel decoupled </a:t>
            </a:r>
            <a:r>
              <a:rPr lang="en-IN" sz="160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downsampling</a:t>
            </a: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to reduce. Instead of a single heavy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strided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conv, YOLOv10 first applies a 1×1 pointwise conv to reduce channel dimensions, then a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depthwise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conv with stride 2 for spatial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downsample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​. This decoupling preserves more information while lowering computation, contributing to faster inference.</a:t>
            </a:r>
          </a:p>
        </p:txBody>
      </p:sp>
    </p:spTree>
    <p:extLst>
      <p:ext uri="{BB962C8B-B14F-4D97-AF65-F5344CB8AC3E}">
        <p14:creationId xmlns:p14="http://schemas.microsoft.com/office/powerpoint/2010/main" val="24206096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5E22FC-5310-A4C8-D329-537BF12E23A9}"/>
              </a:ext>
            </a:extLst>
          </p:cNvPr>
          <p:cNvSpPr txBox="1"/>
          <p:nvPr/>
        </p:nvSpPr>
        <p:spPr>
          <a:xfrm>
            <a:off x="461912" y="833454"/>
            <a:ext cx="1147242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Speed: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Thanks to its NMS-free architecture, YOLOv10 significantly boosts inference speed. For instance, the small YOLOv10-S runs </a:t>
            </a: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in ~2.5 </a:t>
            </a:r>
            <a:r>
              <a:rPr lang="en-IN" sz="160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ms</a:t>
            </a: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per image (≈400 FPS) vs ~7.1 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ms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for YOLOv8-S.</a:t>
            </a:r>
            <a:endParaRPr lang="en-IN" sz="1600" b="0" dirty="0">
              <a:effectLst/>
              <a:latin typeface="Candara" panose="020E0502030303020204" pitchFamily="34" charset="0"/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Efficiency: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It uses ~</a:t>
            </a:r>
            <a:r>
              <a:rPr lang="en-IN" sz="160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1.8× 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fewer parameters than YOLOv8-L for the same performance, resulting in superior accuracy-per-compute. </a:t>
            </a:r>
            <a:endParaRPr lang="en-IN" sz="1600" b="0" dirty="0">
              <a:effectLst/>
              <a:latin typeface="Candara" panose="020E0502030303020204" pitchFamily="34" charset="0"/>
            </a:endParaRPr>
          </a:p>
          <a:p>
            <a:pPr rtl="0"/>
            <a:br>
              <a:rPr lang="en-IN" sz="1600" b="0" dirty="0">
                <a:effectLst/>
                <a:latin typeface="Candara" panose="020E0502030303020204" pitchFamily="34" charset="0"/>
              </a:rPr>
            </a:b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Overall, YOLOv10 outperforms earlier versions and matching transformer-based models’ accuracy while maintaining much lower latency</a:t>
            </a:r>
            <a:endParaRPr lang="en-IN" sz="1600" b="0" dirty="0">
              <a:effectLst/>
              <a:latin typeface="Candara" panose="020E0502030303020204" pitchFamily="34" charset="0"/>
            </a:endParaRP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277B1D5F-3D0C-11ED-C470-589996404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153" y="2649336"/>
            <a:ext cx="4157422" cy="4023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388" name="Picture 4">
            <a:extLst>
              <a:ext uri="{FF2B5EF4-FFF2-40B4-BE49-F238E27FC236}">
                <a16:creationId xmlns:a16="http://schemas.microsoft.com/office/drawing/2014/main" id="{F05F5131-1970-70B1-25BF-CACDB6714C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77" t="5285" r="3789" b="10458"/>
          <a:stretch/>
        </p:blipFill>
        <p:spPr bwMode="auto">
          <a:xfrm>
            <a:off x="6608739" y="2893859"/>
            <a:ext cx="4592034" cy="3482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56295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4E0EAA-C5BA-6F9E-1B46-810230575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830768-3C21-B10C-8FE9-1DDC32EEBAF0}"/>
              </a:ext>
            </a:extLst>
          </p:cNvPr>
          <p:cNvSpPr txBox="1"/>
          <p:nvPr/>
        </p:nvSpPr>
        <p:spPr>
          <a:xfrm>
            <a:off x="518984" y="741403"/>
            <a:ext cx="57502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Major differences of Yolo V10 over Yolo V8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9591279-ECFF-E78E-EEC7-C32F2D08D5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3000013"/>
              </p:ext>
            </p:extLst>
          </p:nvPr>
        </p:nvGraphicFramePr>
        <p:xfrm>
          <a:off x="879174" y="1556811"/>
          <a:ext cx="10780076" cy="45656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9173">
                  <a:extLst>
                    <a:ext uri="{9D8B030D-6E8A-4147-A177-3AD203B41FA5}">
                      <a16:colId xmlns:a16="http://schemas.microsoft.com/office/drawing/2014/main" val="1173493182"/>
                    </a:ext>
                  </a:extLst>
                </a:gridCol>
                <a:gridCol w="4402023">
                  <a:extLst>
                    <a:ext uri="{9D8B030D-6E8A-4147-A177-3AD203B41FA5}">
                      <a16:colId xmlns:a16="http://schemas.microsoft.com/office/drawing/2014/main" val="4040712936"/>
                    </a:ext>
                  </a:extLst>
                </a:gridCol>
                <a:gridCol w="4458880">
                  <a:extLst>
                    <a:ext uri="{9D8B030D-6E8A-4147-A177-3AD203B41FA5}">
                      <a16:colId xmlns:a16="http://schemas.microsoft.com/office/drawing/2014/main" val="2129490960"/>
                    </a:ext>
                  </a:extLst>
                </a:gridCol>
              </a:tblGrid>
              <a:tr h="355215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andara" panose="020E0502030303020204" pitchFamily="34" charset="0"/>
                        </a:rPr>
                        <a:t>Aspects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andara" panose="020E0502030303020204" pitchFamily="34" charset="0"/>
                        </a:rPr>
                        <a:t>YOLO V8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Candara" panose="020E0502030303020204" pitchFamily="34" charset="0"/>
                        </a:rPr>
                        <a:t>YOLO V10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77779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Architecture</a:t>
                      </a:r>
                      <a:endParaRPr lang="en-IN" sz="14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CSP-based backbone 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with C2f conv modules (no attention). 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PAN neck 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for feature fusion.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CSP backbone 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+ 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Transformer 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modules (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Partial Self-Attention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) for global features. 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PAN neck 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retained for multi-scale fusion.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421108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Detection Head</a:t>
                      </a:r>
                      <a:endParaRPr lang="en-IN" sz="14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Single detection head (one-to-many assignment); produces multiple overlaps per object – 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requires NMS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to filter outputs​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Dual heads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: one-to-many + one-to-one. One-to-many head for training, one-to-one head provides one prediction per object – 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NMS-free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inference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2122925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 Post-processing</a:t>
                      </a:r>
                      <a:endParaRPr lang="en-IN" sz="14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R="198234"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Non-Maximum Suppression is needed to remove duplicate predictions before output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114300" marR="9525" marT="9525" marB="9525" anchor="ctr"/>
                </a:tc>
                <a:tc>
                  <a:txBody>
                    <a:bodyPr/>
                    <a:lstStyle/>
                    <a:p>
                      <a:pPr marL="57150"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No NMS needed – one-to-one head directly outputs final detections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61460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Model Size</a:t>
                      </a:r>
                      <a:endParaRPr lang="en-IN" sz="14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Relatively larger models for a given accuracy (e.g. ~43.7 M params in YOLOv8-L)​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114300" marR="9525" marT="9525" marB="9525" anchor="ctr"/>
                </a:tc>
                <a:tc>
                  <a:txBody>
                    <a:bodyPr/>
                    <a:lstStyle/>
                    <a:p>
                      <a:pPr marL="57150"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More compact models – ~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1.8×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fewer parameters for similar accuracy (24.4 M in YOLOv10-L)​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34484638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 Inference Speed</a:t>
                      </a:r>
                      <a:endParaRPr lang="en-IN" sz="14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marL="114300"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Slower inference due to NMS overhead (e.g. ~7.1 ms per image for YOLOv8-S)​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Significantly faster inference (no NMS). For    example, ~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2.5 ms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per image for YOLOv10-S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62410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 Accuracy (COCO)</a:t>
                      </a:r>
                      <a:endParaRPr lang="en-IN" sz="1400" b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Strong accuracy: ~52.9% AP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1200"/>
                        </a:spcBef>
                      </a:pP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 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Equal or higher AP: ~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53.4%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 AP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" marR="9525" marT="9525" marB="9525" anchor="ctr"/>
                </a:tc>
                <a:extLst>
                  <a:ext uri="{0D108BD9-81ED-4DB2-BD59-A6C34878D82A}">
                    <a16:rowId xmlns:a16="http://schemas.microsoft.com/office/drawing/2014/main" val="20423610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 fontAlgn="ctr"/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Architecture</a:t>
                      </a:r>
                      <a:endParaRPr lang="en-IN" sz="1400" b="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CSP-based backbone 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with C2f conv modules (no attention). </a:t>
                      </a:r>
                      <a:r>
                        <a:rPr lang="en-IN" sz="1400" b="1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PAN neck </a:t>
                      </a:r>
                      <a:r>
                        <a:rPr lang="en-IN" sz="1400" b="0" i="0" u="none" strike="noStrike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for feature fusion.</a:t>
                      </a:r>
                      <a:endParaRPr lang="en-IN" sz="140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I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CSP backbone </a:t>
                      </a: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+ </a:t>
                      </a:r>
                      <a:r>
                        <a:rPr lang="en-I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Transformer </a:t>
                      </a: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modules (</a:t>
                      </a:r>
                      <a:r>
                        <a:rPr lang="en-I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Partial Self-Attention</a:t>
                      </a: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) for global features. </a:t>
                      </a:r>
                      <a:r>
                        <a:rPr lang="en-IN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PAN neck </a:t>
                      </a:r>
                      <a:r>
                        <a:rPr lang="en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ndara" panose="020E0502030303020204" pitchFamily="34" charset="0"/>
                        </a:rPr>
                        <a:t>retained for multi-scale fusion.</a:t>
                      </a:r>
                      <a:endParaRPr lang="en-IN" sz="1400" dirty="0">
                        <a:effectLst/>
                        <a:latin typeface="Candara" panose="020E0502030303020204" pitchFamily="34" charset="0"/>
                      </a:endParaRPr>
                    </a:p>
                  </a:txBody>
                  <a:tcPr marL="95250" marR="95250" marT="95250" marB="95250" anchor="ctr"/>
                </a:tc>
                <a:extLst>
                  <a:ext uri="{0D108BD9-81ED-4DB2-BD59-A6C34878D82A}">
                    <a16:rowId xmlns:a16="http://schemas.microsoft.com/office/drawing/2014/main" val="107509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826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7BF57-83A8-4738-CDBB-51A9E9C4DF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DBBE8F-B4B9-B2F9-6035-D48E29C0F8FB}"/>
              </a:ext>
            </a:extLst>
          </p:cNvPr>
          <p:cNvSpPr txBox="1"/>
          <p:nvPr/>
        </p:nvSpPr>
        <p:spPr>
          <a:xfrm>
            <a:off x="4019952" y="2921168"/>
            <a:ext cx="41520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latin typeface="Candara" panose="020E0502030303020204" pitchFamily="34" charset="0"/>
              </a:rPr>
              <a:t>Comparison</a:t>
            </a:r>
          </a:p>
        </p:txBody>
      </p:sp>
    </p:spTree>
    <p:extLst>
      <p:ext uri="{BB962C8B-B14F-4D97-AF65-F5344CB8AC3E}">
        <p14:creationId xmlns:p14="http://schemas.microsoft.com/office/powerpoint/2010/main" val="3459507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BB441A-B024-ACD1-FFC0-857FB3EC9B53}"/>
              </a:ext>
            </a:extLst>
          </p:cNvPr>
          <p:cNvSpPr txBox="1"/>
          <p:nvPr/>
        </p:nvSpPr>
        <p:spPr>
          <a:xfrm>
            <a:off x="518984" y="1442301"/>
            <a:ext cx="114401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andara" panose="020E0502030303020204" pitchFamily="34" charset="0"/>
              </a:rPr>
              <a:t>In order to check the performance of the various YOLO models, we explored the possibility of implementing various YOLO models on a Road Sign Detection problem. Performance of various models is measured using </a:t>
            </a:r>
            <a:r>
              <a:rPr lang="en-US" sz="1600" dirty="0" err="1">
                <a:latin typeface="Candara" panose="020E0502030303020204" pitchFamily="34" charset="0"/>
              </a:rPr>
              <a:t>IoU</a:t>
            </a:r>
            <a:r>
              <a:rPr lang="en-US" sz="1600" dirty="0">
                <a:latin typeface="Candara" panose="020E0502030303020204" pitchFamily="34" charset="0"/>
              </a:rPr>
              <a:t> score. They are tabulated below</a:t>
            </a:r>
          </a:p>
        </p:txBody>
      </p:sp>
      <p:pic>
        <p:nvPicPr>
          <p:cNvPr id="4" name="Picture 3" descr="A sign on a pole&#10;&#10;AI-generated content may be incorrect.">
            <a:extLst>
              <a:ext uri="{FF2B5EF4-FFF2-40B4-BE49-F238E27FC236}">
                <a16:creationId xmlns:a16="http://schemas.microsoft.com/office/drawing/2014/main" id="{23D9D17F-1849-030A-1EE3-38732F2C4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485" y="2623301"/>
            <a:ext cx="2705777" cy="3081981"/>
          </a:xfrm>
          <a:prstGeom prst="rect">
            <a:avLst/>
          </a:prstGeom>
        </p:spPr>
      </p:pic>
      <p:pic>
        <p:nvPicPr>
          <p:cNvPr id="6" name="Picture 5" descr="A red and white sign with black numbers&#10;&#10;AI-generated content may be incorrect.">
            <a:extLst>
              <a:ext uri="{FF2B5EF4-FFF2-40B4-BE49-F238E27FC236}">
                <a16:creationId xmlns:a16="http://schemas.microsoft.com/office/drawing/2014/main" id="{F38D4B45-E3B6-7F08-B772-51A5CAC35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1823" y="2623300"/>
            <a:ext cx="3188502" cy="3081981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01B6553-388A-A441-FC3B-873DBE9FA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204023"/>
              </p:ext>
            </p:extLst>
          </p:nvPr>
        </p:nvGraphicFramePr>
        <p:xfrm>
          <a:off x="1004479" y="3237190"/>
          <a:ext cx="3859754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9877">
                  <a:extLst>
                    <a:ext uri="{9D8B030D-6E8A-4147-A177-3AD203B41FA5}">
                      <a16:colId xmlns:a16="http://schemas.microsoft.com/office/drawing/2014/main" val="1451990560"/>
                    </a:ext>
                  </a:extLst>
                </a:gridCol>
                <a:gridCol w="1929877">
                  <a:extLst>
                    <a:ext uri="{9D8B030D-6E8A-4147-A177-3AD203B41FA5}">
                      <a16:colId xmlns:a16="http://schemas.microsoft.com/office/drawing/2014/main" val="18984643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ndara" panose="020E0502030303020204" pitchFamily="34" charset="0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Candara" panose="020E0502030303020204" pitchFamily="34" charset="0"/>
                        </a:rPr>
                        <a:t>IoU</a:t>
                      </a:r>
                      <a:r>
                        <a:rPr lang="en-US" sz="1600" dirty="0">
                          <a:latin typeface="Candara" panose="020E0502030303020204" pitchFamily="34" charset="0"/>
                        </a:rPr>
                        <a:t>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992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ndara" panose="020E0502030303020204" pitchFamily="34" charset="0"/>
                        </a:rPr>
                        <a:t>Yolo 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ndara" panose="020E0502030303020204" pitchFamily="34" charset="0"/>
                        </a:rPr>
                        <a:t>0.6620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2772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ndara" panose="020E0502030303020204" pitchFamily="34" charset="0"/>
                        </a:rPr>
                        <a:t>Yolo V5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ndara" panose="020E0502030303020204" pitchFamily="34" charset="0"/>
                        </a:rPr>
                        <a:t>0.5198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3071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ndara" panose="020E0502030303020204" pitchFamily="34" charset="0"/>
                        </a:rPr>
                        <a:t>Yolo V8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ndara" panose="020E0502030303020204" pitchFamily="34" charset="0"/>
                        </a:rPr>
                        <a:t>0.7502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784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ndara" panose="020E0502030303020204" pitchFamily="34" charset="0"/>
                        </a:rPr>
                        <a:t>Yolo V10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Candara" panose="020E0502030303020204" pitchFamily="34" charset="0"/>
                        </a:rPr>
                        <a:t>0.8311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099730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6C48714-77C9-6637-901D-C7CE5AF19045}"/>
              </a:ext>
            </a:extLst>
          </p:cNvPr>
          <p:cNvSpPr txBox="1"/>
          <p:nvPr/>
        </p:nvSpPr>
        <p:spPr>
          <a:xfrm>
            <a:off x="518984" y="741403"/>
            <a:ext cx="2406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Experimentation</a:t>
            </a:r>
          </a:p>
        </p:txBody>
      </p:sp>
    </p:spTree>
    <p:extLst>
      <p:ext uri="{BB962C8B-B14F-4D97-AF65-F5344CB8AC3E}">
        <p14:creationId xmlns:p14="http://schemas.microsoft.com/office/powerpoint/2010/main" val="1969165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19194C7-3C3C-0E55-60B5-32D2DCD34CAD}"/>
              </a:ext>
            </a:extLst>
          </p:cNvPr>
          <p:cNvSpPr txBox="1"/>
          <p:nvPr/>
        </p:nvSpPr>
        <p:spPr>
          <a:xfrm>
            <a:off x="518984" y="741403"/>
            <a:ext cx="6516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Architecture’s impact on accuracy improvement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6244D9-896B-33EB-7664-315E8952B5A0}"/>
              </a:ext>
            </a:extLst>
          </p:cNvPr>
          <p:cNvSpPr txBox="1"/>
          <p:nvPr/>
        </p:nvSpPr>
        <p:spPr>
          <a:xfrm>
            <a:off x="616394" y="1622545"/>
            <a:ext cx="11431062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effectLst/>
                <a:latin typeface="Candara" panose="020E0502030303020204" pitchFamily="34" charset="0"/>
              </a:rPr>
              <a:t>YOLOv1 ⇒ YOLOv5 - Feature Refinement &amp; Robust Backbone. </a:t>
            </a:r>
            <a:endParaRPr lang="en-IN" sz="1600" b="1" dirty="0"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CNN-based architecture → Presented with enhanced feature extraction via </a:t>
            </a:r>
            <a:r>
              <a:rPr lang="en-IN" sz="1600" b="0" i="0" u="none" strike="noStrike" dirty="0" err="1">
                <a:effectLst/>
                <a:latin typeface="Candara" panose="020E0502030303020204" pitchFamily="34" charset="0"/>
              </a:rPr>
              <a:t>CSPDarknet</a:t>
            </a:r>
            <a:endParaRPr lang="en-IN" sz="1600" dirty="0"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Better Feature Combination → Path Aggregation Network (</a:t>
            </a:r>
            <a:r>
              <a:rPr lang="en-IN" sz="1600" b="0" i="0" u="none" strike="noStrike" dirty="0" err="1">
                <a:effectLst/>
                <a:latin typeface="Candara" panose="020E0502030303020204" pitchFamily="34" charset="0"/>
              </a:rPr>
              <a:t>PANet</a:t>
            </a: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) for detection at multiple scales</a:t>
            </a:r>
            <a:endParaRPr lang="en-IN" sz="1600" dirty="0"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Improved Anchor Selection → Automatic anchor tuning with precise bounding boxes</a:t>
            </a:r>
          </a:p>
          <a:p>
            <a:pPr lvl="1" fontAlgn="base"/>
            <a:endParaRPr lang="en-IN" sz="1600" b="0" i="0" u="none" strike="noStrike" dirty="0">
              <a:effectLst/>
              <a:latin typeface="Candara" panose="020E0502030303020204" pitchFamily="34" charset="0"/>
            </a:endParaRP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effectLst/>
                <a:latin typeface="Candara" panose="020E0502030303020204" pitchFamily="34" charset="0"/>
              </a:rPr>
              <a:t>YOLOv5 → YOLOv8 – Intelligent </a:t>
            </a:r>
            <a:r>
              <a:rPr lang="en-IN" sz="1600" b="1" i="0" strike="noStrike" dirty="0">
                <a:effectLst/>
                <a:latin typeface="Candara" panose="020E0502030303020204" pitchFamily="34" charset="0"/>
              </a:rPr>
              <a:t>And</a:t>
            </a:r>
            <a:r>
              <a:rPr lang="en-IN" sz="1600" b="1" i="0" u="none" strike="noStrike" dirty="0">
                <a:effectLst/>
                <a:latin typeface="Candara" panose="020E0502030303020204" pitchFamily="34" charset="0"/>
              </a:rPr>
              <a:t> Faster Detection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Anchor-Free Design → Direct bounding box predictions with minimal error. </a:t>
            </a:r>
            <a:endParaRPr lang="en-IN" sz="1600" dirty="0"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Better Loss Functions → </a:t>
            </a:r>
            <a:r>
              <a:rPr lang="en-IN" sz="1600" b="0" i="0" u="none" strike="noStrike" dirty="0" err="1">
                <a:effectLst/>
                <a:latin typeface="Candara" panose="020E0502030303020204" pitchFamily="34" charset="0"/>
              </a:rPr>
              <a:t>CIoU</a:t>
            </a: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(Complete </a:t>
            </a:r>
            <a:r>
              <a:rPr lang="en-IN" sz="1600" b="0" i="0" u="none" strike="noStrike" dirty="0" err="1">
                <a:effectLst/>
                <a:latin typeface="Candara" panose="020E0502030303020204" pitchFamily="34" charset="0"/>
              </a:rPr>
              <a:t>IoU</a:t>
            </a: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) with enhanced object localization.(detect fast and small objects)</a:t>
            </a:r>
            <a:endParaRPr lang="en-IN" sz="1600" dirty="0"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Better training strategies → </a:t>
            </a:r>
            <a:r>
              <a:rPr lang="en-IN" sz="1600" b="0" i="0" u="none" strike="noStrike" dirty="0" err="1">
                <a:effectLst/>
                <a:latin typeface="Candara" panose="020E0502030303020204" pitchFamily="34" charset="0"/>
              </a:rPr>
              <a:t>AdamW</a:t>
            </a: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 optimizer &amp; dynamic learning rate.</a:t>
            </a:r>
          </a:p>
          <a:p>
            <a:pPr lvl="1" fontAlgn="base"/>
            <a:endParaRPr lang="en-IN" sz="1600" b="0" i="0" u="none" strike="noStrike" dirty="0">
              <a:effectLst/>
              <a:latin typeface="Candara" panose="020E0502030303020204" pitchFamily="34" charset="0"/>
            </a:endParaRP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effectLst/>
                <a:latin typeface="Candara" panose="020E0502030303020204" pitchFamily="34" charset="0"/>
              </a:rPr>
              <a:t>YOLOv8 → YOLOv10 – Revolutionary Upgrades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Dual Label Assignment → More accurate classification </a:t>
            </a:r>
            <a:r>
              <a:rPr lang="en-IN" sz="1600" b="0" i="0" strike="noStrike" dirty="0">
                <a:effectLst/>
                <a:latin typeface="Candara" panose="020E0502030303020204" pitchFamily="34" charset="0"/>
              </a:rPr>
              <a:t>&amp;</a:t>
            </a: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 detection. Directly predicts the bounding boxes, labels, and confidence scores. </a:t>
            </a:r>
            <a:endParaRPr lang="en-IN" sz="1600" dirty="0"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NMS-Free Object Detection → Direct end-to-end detection with no NMS(Non-Maximum Suppression)</a:t>
            </a:r>
            <a:endParaRPr lang="en-IN" sz="1600" dirty="0">
              <a:latin typeface="Candara" panose="020E0502030303020204" pitchFamily="34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Transformer-based Modules → Global context capture with improved accuracy. </a:t>
            </a:r>
          </a:p>
          <a:p>
            <a:pPr rtl="0">
              <a:spcAft>
                <a:spcPts val="1500"/>
              </a:spcAft>
            </a:pPr>
            <a:br>
              <a:rPr lang="en-IN" sz="1600" b="0" dirty="0">
                <a:effectLst/>
                <a:latin typeface="Candara" panose="020E0502030303020204" pitchFamily="34" charset="0"/>
              </a:rPr>
            </a:b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Each variant of YOLO </a:t>
            </a:r>
            <a:r>
              <a:rPr lang="en-IN" sz="1600" b="0" i="0" dirty="0">
                <a:effectLst/>
                <a:latin typeface="Candara" panose="020E0502030303020204" pitchFamily="34" charset="0"/>
              </a:rPr>
              <a:t>improved</a:t>
            </a: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 feature extraction, object localization, and training strategies while maintaining real-time speed. </a:t>
            </a:r>
            <a:endParaRPr lang="en-IN" sz="1600" b="0" dirty="0">
              <a:effectLst/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13891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A72B3-982B-648A-6078-48C9D3FFF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18366D-7D8F-F4A9-D502-8003AB759F14}"/>
              </a:ext>
            </a:extLst>
          </p:cNvPr>
          <p:cNvSpPr txBox="1"/>
          <p:nvPr/>
        </p:nvSpPr>
        <p:spPr>
          <a:xfrm>
            <a:off x="518984" y="741403"/>
            <a:ext cx="16289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6E1456-2CC7-9EBA-C694-B40E30753891}"/>
              </a:ext>
            </a:extLst>
          </p:cNvPr>
          <p:cNvSpPr txBox="1"/>
          <p:nvPr/>
        </p:nvSpPr>
        <p:spPr>
          <a:xfrm>
            <a:off x="518984" y="1603690"/>
            <a:ext cx="11160826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Greater data size requires a corresponding growth in model size.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The utilization of the COCO dataset necessitates a more comprehensive model with a robust architecture, leading to enhanced accuracy from YOLO V1 to V5, V8, and V10.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This trend does not necessarily apply in all scenarios.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Testing has been conducted on both single images and large datasets: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YOLO V10 performs more effectively on large datasets.</a:t>
            </a:r>
            <a:endParaRPr lang="en-IN" sz="1600" dirty="0">
              <a:latin typeface="Candara" panose="020E0502030303020204" pitchFamily="34" charset="0"/>
            </a:endParaRP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YOLO V1 and V5 are more effective when processing single images.</a:t>
            </a:r>
            <a:endParaRPr lang="en-IN" sz="1600" dirty="0">
              <a:latin typeface="Candara" panose="020E0502030303020204" pitchFamily="34" charset="0"/>
            </a:endParaRP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The progression of YOLO versions has revolutionized object detection by improving efficiency and accuracy.</a:t>
            </a:r>
          </a:p>
          <a:p>
            <a:pPr marL="285750" indent="-285750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effectLst/>
                <a:latin typeface="Candara" panose="020E0502030303020204" pitchFamily="34" charset="0"/>
              </a:rPr>
              <a:t>Its like a tale of continuous improvements with smarter choices, fast learning capability lead to real-time high accurate object detection.</a:t>
            </a:r>
          </a:p>
        </p:txBody>
      </p:sp>
    </p:spTree>
    <p:extLst>
      <p:ext uri="{BB962C8B-B14F-4D97-AF65-F5344CB8AC3E}">
        <p14:creationId xmlns:p14="http://schemas.microsoft.com/office/powerpoint/2010/main" val="15810956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08BC3D-CFB3-B850-D1D3-9E64C946B16C}"/>
              </a:ext>
            </a:extLst>
          </p:cNvPr>
          <p:cNvSpPr txBox="1"/>
          <p:nvPr/>
        </p:nvSpPr>
        <p:spPr>
          <a:xfrm>
            <a:off x="518984" y="741403"/>
            <a:ext cx="3283271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Questions  |  Comments</a:t>
            </a:r>
          </a:p>
          <a:p>
            <a:endParaRPr lang="en-US" sz="2400" b="1" dirty="0">
              <a:latin typeface="Candara" panose="020E0502030303020204" pitchFamily="34" charset="0"/>
            </a:endParaRPr>
          </a:p>
          <a:p>
            <a:pPr algn="ctr"/>
            <a:r>
              <a:rPr lang="en-US" sz="6600" b="1" dirty="0">
                <a:latin typeface="Candara" panose="020E0502030303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16560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F5E7181-171F-B1A6-CFC1-FA5C965FFB4A}"/>
              </a:ext>
            </a:extLst>
          </p:cNvPr>
          <p:cNvSpPr txBox="1"/>
          <p:nvPr/>
        </p:nvSpPr>
        <p:spPr>
          <a:xfrm>
            <a:off x="447772" y="824060"/>
            <a:ext cx="45398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IN" sz="2400" b="1" dirty="0">
                <a:solidFill>
                  <a:srgbClr val="000000"/>
                </a:solidFill>
                <a:latin typeface="Candara" panose="020E0502030303020204" pitchFamily="34" charset="0"/>
              </a:rPr>
              <a:t>t</a:t>
            </a:r>
            <a:r>
              <a:rPr lang="en-IN" sz="24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he journey of Object Detection</a:t>
            </a:r>
            <a:endParaRPr lang="en-IN" sz="2400" b="1" dirty="0">
              <a:effectLst/>
              <a:latin typeface="Candara" panose="020E0502030303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C3E074-4587-3AA4-7840-115F3443A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630" y="1368813"/>
            <a:ext cx="1750626" cy="2578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3B3708A5-F5AD-B520-FFA6-88EF4CCAC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3348" y="1930097"/>
            <a:ext cx="2212695" cy="1666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239B376-4B18-DB95-A33B-C411782C7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692" y="1946060"/>
            <a:ext cx="2212696" cy="1650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>
            <a:extLst>
              <a:ext uri="{FF2B5EF4-FFF2-40B4-BE49-F238E27FC236}">
                <a16:creationId xmlns:a16="http://schemas.microsoft.com/office/drawing/2014/main" id="{3C4A1578-C9E9-96AE-E18F-48E4454EA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005" y="4384148"/>
            <a:ext cx="7079038" cy="1618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0B469C-BA52-3C47-BFEE-755485F88D75}"/>
              </a:ext>
            </a:extLst>
          </p:cNvPr>
          <p:cNvSpPr txBox="1"/>
          <p:nvPr/>
        </p:nvSpPr>
        <p:spPr>
          <a:xfrm>
            <a:off x="580486" y="2162985"/>
            <a:ext cx="22227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ndara" panose="020E0502030303020204" pitchFamily="34" charset="0"/>
              </a:rPr>
              <a:t>Sliding Window </a:t>
            </a:r>
            <a:r>
              <a:rPr lang="en-US" dirty="0">
                <a:latin typeface="Candara" panose="020E0502030303020204" pitchFamily="34" charset="0"/>
              </a:rPr>
              <a:t>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Exhaustive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andara" panose="020E0502030303020204" pitchFamily="34" charset="0"/>
              </a:rPr>
              <a:t>Haar</a:t>
            </a:r>
            <a:r>
              <a:rPr lang="en-US" dirty="0">
                <a:latin typeface="Candara" panose="020E0502030303020204" pitchFamily="34" charset="0"/>
              </a:rPr>
              <a:t> Cascades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Deformable Parts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9A169B-0B78-9DE2-BCF2-5C89B4B8FB16}"/>
              </a:ext>
            </a:extLst>
          </p:cNvPr>
          <p:cNvSpPr txBox="1"/>
          <p:nvPr/>
        </p:nvSpPr>
        <p:spPr>
          <a:xfrm>
            <a:off x="580486" y="4247888"/>
            <a:ext cx="418896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andara" panose="020E0502030303020204" pitchFamily="34" charset="0"/>
              </a:rPr>
              <a:t>R-CNN </a:t>
            </a:r>
            <a:r>
              <a:rPr lang="en-US" dirty="0">
                <a:latin typeface="Candara" panose="020E0502030303020204" pitchFamily="34" charset="0"/>
              </a:rPr>
              <a:t>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Basic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Fast R-CNN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Faster R-CNN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SSMD (Single Shot </a:t>
            </a:r>
            <a:r>
              <a:rPr lang="en-US" dirty="0" err="1">
                <a:latin typeface="Candara" panose="020E0502030303020204" pitchFamily="34" charset="0"/>
              </a:rPr>
              <a:t>Multibox</a:t>
            </a:r>
            <a:r>
              <a:rPr lang="en-US" dirty="0">
                <a:latin typeface="Candara" panose="020E0502030303020204" pitchFamily="34" charset="0"/>
              </a:rPr>
              <a:t> detector)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andara" panose="020E0502030303020204" pitchFamily="34" charset="0"/>
              </a:rPr>
              <a:t>RetinaNet</a:t>
            </a:r>
            <a:endParaRPr lang="en-US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105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6B4E77-2405-B881-4D77-1654C42DD44E}"/>
              </a:ext>
            </a:extLst>
          </p:cNvPr>
          <p:cNvSpPr txBox="1"/>
          <p:nvPr/>
        </p:nvSpPr>
        <p:spPr>
          <a:xfrm>
            <a:off x="447772" y="824060"/>
            <a:ext cx="45398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IN" sz="2400" b="1" dirty="0">
                <a:solidFill>
                  <a:srgbClr val="000000"/>
                </a:solidFill>
                <a:latin typeface="Candara" panose="020E0502030303020204" pitchFamily="34" charset="0"/>
              </a:rPr>
              <a:t>t</a:t>
            </a:r>
            <a:r>
              <a:rPr lang="en-IN" sz="24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he birth of YOLO</a:t>
            </a:r>
            <a:endParaRPr lang="en-IN" sz="2400" b="1" dirty="0">
              <a:effectLst/>
              <a:latin typeface="Candara" panose="020E0502030303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AD0A16D-8494-D3F0-0DED-AF6D23FD5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2075868"/>
              </p:ext>
            </p:extLst>
          </p:nvPr>
        </p:nvGraphicFramePr>
        <p:xfrm>
          <a:off x="2032000" y="1728335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3757">
                  <a:extLst>
                    <a:ext uri="{9D8B030D-6E8A-4147-A177-3AD203B41FA5}">
                      <a16:colId xmlns:a16="http://schemas.microsoft.com/office/drawing/2014/main" val="2356568823"/>
                    </a:ext>
                  </a:extLst>
                </a:gridCol>
                <a:gridCol w="2432115">
                  <a:extLst>
                    <a:ext uri="{9D8B030D-6E8A-4147-A177-3AD203B41FA5}">
                      <a16:colId xmlns:a16="http://schemas.microsoft.com/office/drawing/2014/main" val="2194418623"/>
                    </a:ext>
                  </a:extLst>
                </a:gridCol>
                <a:gridCol w="3382127">
                  <a:extLst>
                    <a:ext uri="{9D8B030D-6E8A-4147-A177-3AD203B41FA5}">
                      <a16:colId xmlns:a16="http://schemas.microsoft.com/office/drawing/2014/main" val="26255718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Speed (FPS)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Major Drawback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492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Sliding Window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~few minutes/image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Too slow, inefficient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0007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R-CNN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~50 sec/image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Not real time processing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9854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Fast R-CNN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~2 sec/image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Not real time processing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088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Faster R-CNN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~5 FPS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Slow for live applications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468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SSD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~59 FPS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Candara" panose="020E0502030303020204" pitchFamily="34" charset="0"/>
                        </a:rPr>
                        <a:t>Struggles for small objects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451953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AF63F5D-9871-B816-7082-5100B9473CB5}"/>
              </a:ext>
            </a:extLst>
          </p:cNvPr>
          <p:cNvSpPr txBox="1"/>
          <p:nvPr/>
        </p:nvSpPr>
        <p:spPr>
          <a:xfrm>
            <a:off x="2289508" y="4477731"/>
            <a:ext cx="76129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ndara" panose="020E0502030303020204" pitchFamily="34" charset="0"/>
              </a:rPr>
              <a:t>What if the entire image can be processed in a single pass?    -  YOLO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E9B6E9-8D32-8325-1E60-0B9BC6DD0051}"/>
              </a:ext>
            </a:extLst>
          </p:cNvPr>
          <p:cNvSpPr txBox="1"/>
          <p:nvPr/>
        </p:nvSpPr>
        <p:spPr>
          <a:xfrm>
            <a:off x="2289508" y="5147035"/>
            <a:ext cx="65971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YOLO –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Single regression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Directly predicts bounding boxes and class labels in one pass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~45 FPS (YOLO V1)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ndara" panose="020E0502030303020204" pitchFamily="34" charset="0"/>
              </a:rPr>
              <a:t>Real time object detection</a:t>
            </a:r>
          </a:p>
        </p:txBody>
      </p:sp>
    </p:spTree>
    <p:extLst>
      <p:ext uri="{BB962C8B-B14F-4D97-AF65-F5344CB8AC3E}">
        <p14:creationId xmlns:p14="http://schemas.microsoft.com/office/powerpoint/2010/main" val="1632850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9FBA0D-3D3D-7334-2CC9-D3BA168BAE96}"/>
              </a:ext>
            </a:extLst>
          </p:cNvPr>
          <p:cNvSpPr txBox="1"/>
          <p:nvPr/>
        </p:nvSpPr>
        <p:spPr>
          <a:xfrm>
            <a:off x="5069917" y="2459504"/>
            <a:ext cx="205216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latin typeface="Candara" panose="020E0502030303020204" pitchFamily="34" charset="0"/>
              </a:rPr>
              <a:t>YOLO</a:t>
            </a:r>
          </a:p>
          <a:p>
            <a:pPr algn="ctr"/>
            <a:r>
              <a:rPr lang="en-US" sz="6000" b="1" dirty="0">
                <a:latin typeface="Candara" panose="020E0502030303020204" pitchFamily="34" charset="0"/>
              </a:rPr>
              <a:t>V1</a:t>
            </a:r>
          </a:p>
        </p:txBody>
      </p:sp>
    </p:spTree>
    <p:extLst>
      <p:ext uri="{BB962C8B-B14F-4D97-AF65-F5344CB8AC3E}">
        <p14:creationId xmlns:p14="http://schemas.microsoft.com/office/powerpoint/2010/main" val="22218344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527C413-334E-7E68-634E-267237B19ADA}"/>
              </a:ext>
            </a:extLst>
          </p:cNvPr>
          <p:cNvSpPr txBox="1"/>
          <p:nvPr/>
        </p:nvSpPr>
        <p:spPr>
          <a:xfrm>
            <a:off x="518984" y="741403"/>
            <a:ext cx="18437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5F3238-63AF-0188-4387-32AC51ED6111}"/>
              </a:ext>
            </a:extLst>
          </p:cNvPr>
          <p:cNvSpPr txBox="1"/>
          <p:nvPr/>
        </p:nvSpPr>
        <p:spPr>
          <a:xfrm>
            <a:off x="444843" y="1408670"/>
            <a:ext cx="6606296" cy="51347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just" rtl="0">
              <a:spcBef>
                <a:spcPts val="1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Divides the image into an S × S grid (e.g., 7×7).</a:t>
            </a:r>
          </a:p>
          <a:p>
            <a:pPr marL="285750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Each grid cell predicts: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Bounding box coordinates (x, y, w, h)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Confidence score (how sure YOLO is about the object’s presence)</a:t>
            </a:r>
          </a:p>
          <a:p>
            <a:pPr marL="1200150" lvl="2" indent="-285750" algn="just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Intersection over Union (IOU)</a:t>
            </a:r>
          </a:p>
          <a:p>
            <a:pPr marL="742950" lvl="1" indent="-285750" algn="just"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Class probabilities (what object is in the box) - </a:t>
            </a:r>
          </a:p>
          <a:p>
            <a:pPr marL="742950" lvl="1" indent="-285750" algn="just"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IN" sz="1600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742950" lvl="1" indent="-285750" algn="just"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endParaRPr lang="en-IN" sz="1600" dirty="0">
              <a:solidFill>
                <a:srgbClr val="000000"/>
              </a:solidFill>
              <a:latin typeface="Candara" panose="020E0502030303020204" pitchFamily="34" charset="0"/>
            </a:endParaRPr>
          </a:p>
          <a:p>
            <a:pPr marL="285750" indent="-285750" algn="just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Formula for Total Predictions per Image:</a:t>
            </a:r>
          </a:p>
          <a:p>
            <a:pPr marL="1371600" indent="457200" algn="just" rtl="0">
              <a:spcBef>
                <a:spcPts val="1200"/>
              </a:spcBef>
              <a:spcAft>
                <a:spcPts val="1200"/>
              </a:spcAft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 × S × ( B × 5 + C )</a:t>
            </a:r>
            <a:endParaRPr lang="en-IN" sz="1600" b="0" dirty="0">
              <a:effectLst/>
              <a:latin typeface="Candara" panose="020E0502030303020204" pitchFamily="34" charset="0"/>
            </a:endParaRPr>
          </a:p>
          <a:p>
            <a:pPr marL="285750" indent="-285750" algn="just" rtl="0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Network Design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Inspired by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GoogLeNet</a:t>
            </a:r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PASCAL VOC Dataset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24 Convolutional layers followed by 2 fully connected layers</a:t>
            </a:r>
          </a:p>
          <a:p>
            <a:pPr lvl="1" algn="just" rtl="0" fontAlgn="base"/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285750" indent="-285750" algn="just"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Fast YOLO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52A6A95-082F-F3FB-24D7-B901468EF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344" y="741404"/>
            <a:ext cx="4796482" cy="3040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4CDBDDE8-936E-BA73-C82B-CE7DE400A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344" y="4080720"/>
            <a:ext cx="4796481" cy="2035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38AE81D-1D91-143C-79FF-E7CD152377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1424" y="3102129"/>
            <a:ext cx="4554576" cy="65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244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ECA26D-EB69-1A12-3A9D-D9BE60215088}"/>
              </a:ext>
            </a:extLst>
          </p:cNvPr>
          <p:cNvSpPr txBox="1"/>
          <p:nvPr/>
        </p:nvSpPr>
        <p:spPr>
          <a:xfrm>
            <a:off x="518984" y="1369904"/>
            <a:ext cx="609805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rtl="0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Pretraining on ImageNet:</a:t>
            </a:r>
          </a:p>
          <a:p>
            <a:pPr marL="742950" lvl="1" indent="-285750" algn="just" rtl="0" fontAlgn="base">
              <a:buFont typeface="+mj-lt"/>
              <a:buAutoNum type="arabicPeriod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general image features</a:t>
            </a:r>
          </a:p>
          <a:p>
            <a:pPr marL="742950" lvl="1" indent="-285750" algn="just" rtl="0" fontAlgn="base">
              <a:buFont typeface="+mj-lt"/>
              <a:buAutoNum type="arabicPeriod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It uses only the first 20 layers of YOLO’s architecture to do image classification</a:t>
            </a:r>
          </a:p>
          <a:p>
            <a:pPr lvl="1" algn="just" rtl="0" fontAlgn="base"/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285750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Fine-Tuning for Object Detection:</a:t>
            </a:r>
          </a:p>
          <a:p>
            <a:pPr marL="742950" lvl="1" indent="-285750" algn="just" rtl="0" fontAlgn="base">
              <a:buFont typeface="+mj-lt"/>
              <a:buAutoNum type="arabicPeriod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The next 4 convolutional layer and the 2 fully connected layer</a:t>
            </a:r>
          </a:p>
          <a:p>
            <a:pPr marL="742950" lvl="1" indent="-285750" algn="just" rtl="0" fontAlgn="base">
              <a:buFont typeface="+mj-lt"/>
              <a:buAutoNum type="arabicPeriod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Increasing the Input Image 224×224 pixels (used in ImageNet) to 448×448 pixels</a:t>
            </a:r>
          </a:p>
          <a:p>
            <a:pPr marL="742950" lvl="1" indent="-285750" algn="just" rtl="0" fontAlgn="base">
              <a:buFont typeface="+mj-lt"/>
              <a:buAutoNum type="arabicPeriod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Prediction</a:t>
            </a:r>
          </a:p>
          <a:p>
            <a:pPr lvl="1" algn="just" rtl="0" fontAlgn="base"/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285750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Optimizing the Model</a:t>
            </a:r>
          </a:p>
          <a:p>
            <a:pPr marL="742950" lvl="1" indent="-285750" algn="just" rtl="0" fontAlgn="base">
              <a:buFont typeface="+mj-lt"/>
              <a:buAutoNum type="arabicPeriod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Minimizing errors using sum-squared error loss (which measures how wrong the predictions are)</a:t>
            </a:r>
          </a:p>
          <a:p>
            <a:pPr lvl="1" algn="just" rtl="0" fontAlgn="base"/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285750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Training Setup</a:t>
            </a:r>
          </a:p>
          <a:p>
            <a:pPr marL="742950" lvl="1" indent="-285750" algn="just" rtl="0" fontAlgn="base">
              <a:buFont typeface="+mj-lt"/>
              <a:buAutoNum type="arabicPeriod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PASCAL VOC Dataset. </a:t>
            </a:r>
          </a:p>
          <a:p>
            <a:pPr marL="742950" lvl="1" indent="-285750" algn="just" rtl="0" fontAlgn="base">
              <a:buFont typeface="+mj-lt"/>
              <a:buAutoNum type="arabicPeriod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The training process takes 135 rounds (epochs).</a:t>
            </a:r>
          </a:p>
          <a:p>
            <a:pPr marL="742950" lvl="1" indent="-285750" algn="just" rtl="0" fontAlgn="base">
              <a:spcAft>
                <a:spcPts val="1200"/>
              </a:spcAft>
              <a:buFont typeface="+mj-lt"/>
              <a:buAutoNum type="arabicPeriod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Batch size = 64, meaning it processes 64 images at a time.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E95210-24D2-605A-6494-8D18C52EED44}"/>
              </a:ext>
            </a:extLst>
          </p:cNvPr>
          <p:cNvSpPr txBox="1"/>
          <p:nvPr/>
        </p:nvSpPr>
        <p:spPr>
          <a:xfrm>
            <a:off x="518984" y="741403"/>
            <a:ext cx="1267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Training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A6DB9BA-E2AD-8F82-0094-88E7A603B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3604" y="2284548"/>
            <a:ext cx="5367568" cy="2288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1409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74BFCF-D11F-D4A5-F79E-7A7D6B6D6B88}"/>
              </a:ext>
            </a:extLst>
          </p:cNvPr>
          <p:cNvSpPr txBox="1"/>
          <p:nvPr/>
        </p:nvSpPr>
        <p:spPr>
          <a:xfrm>
            <a:off x="518984" y="1387790"/>
            <a:ext cx="6094428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 rtl="0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Localization Loss (Bounding Box Errors)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Measures errors in x, y, w, h of predicted bounding boxes.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Uses sum-squared error, which treats small and large box errors equally (not ideal).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Solution: Instead of predicting w and h directly, YOLO predicts their square roots to make small errors more significant.</a:t>
            </a:r>
          </a:p>
          <a:p>
            <a:pPr lvl="1" algn="just" rtl="0" fontAlgn="base"/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285750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Confidence Loss (Object Presence Confidence)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Ensures YOLO is confident when detecting objects.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If no object is present, confidence should be 0.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Issue: Too many grid cells predict “no object,” making training unstable.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Solution: YOLO reduces the importance of confidence loss for empty cells using </a:t>
            </a:r>
            <a:r>
              <a:rPr lang="en-IN" sz="1600" b="0" i="0" u="none" strike="noStrike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λ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</a:t>
            </a:r>
            <a:r>
              <a:rPr lang="en-IN" sz="1600" b="0" i="0" u="none" strike="noStrike" baseline="-25000" dirty="0" err="1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noobj</a:t>
            </a: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 = 0.5</a:t>
            </a:r>
          </a:p>
          <a:p>
            <a:pPr lvl="1" algn="just" rtl="0" fontAlgn="base"/>
            <a:endParaRPr lang="en-IN" sz="1600" b="0" i="0" u="none" strike="noStrike" dirty="0">
              <a:solidFill>
                <a:srgbClr val="000000"/>
              </a:solidFill>
              <a:effectLst/>
              <a:latin typeface="Candara" panose="020E0502030303020204" pitchFamily="34" charset="0"/>
            </a:endParaRPr>
          </a:p>
          <a:p>
            <a:pPr marL="285750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1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Classification Loss (Class Probability Errors)</a:t>
            </a:r>
          </a:p>
          <a:p>
            <a:pPr marL="742950" lvl="1" indent="-285750" algn="just" rtl="0" fontAlgn="base"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If an object is present in a grid cell, YOLO predicts class probabilities.</a:t>
            </a:r>
          </a:p>
          <a:p>
            <a:pPr marL="742950" lvl="1" indent="-285750" algn="just" rtl="0" fontAlgn="base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1600" b="0" i="0" u="none" strike="noStrike" dirty="0">
                <a:solidFill>
                  <a:srgbClr val="000000"/>
                </a:solidFill>
                <a:effectLst/>
                <a:latin typeface="Candara" panose="020E0502030303020204" pitchFamily="34" charset="0"/>
              </a:rPr>
              <a:t>Uses standard sum-squared error for classification.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B5B284-EAFE-0DF1-C689-109DA59C108F}"/>
              </a:ext>
            </a:extLst>
          </p:cNvPr>
          <p:cNvSpPr txBox="1"/>
          <p:nvPr/>
        </p:nvSpPr>
        <p:spPr>
          <a:xfrm>
            <a:off x="518984" y="741403"/>
            <a:ext cx="49007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andara" panose="020E0502030303020204" pitchFamily="34" charset="0"/>
              </a:rPr>
              <a:t>Components of YOLO Loss Function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C602DE8-1AB8-B025-046B-0EF5B89F6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8826" y="1522605"/>
            <a:ext cx="5148149" cy="3812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05738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64A1B4-6DB9-FB19-ADDD-7CDC923EF5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7C801F-6229-8106-3EE3-ED3EC4CE10C3}"/>
              </a:ext>
            </a:extLst>
          </p:cNvPr>
          <p:cNvSpPr txBox="1"/>
          <p:nvPr/>
        </p:nvSpPr>
        <p:spPr>
          <a:xfrm>
            <a:off x="5069917" y="2459504"/>
            <a:ext cx="205216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0" b="1" dirty="0">
                <a:latin typeface="Candara" panose="020E0502030303020204" pitchFamily="34" charset="0"/>
              </a:rPr>
              <a:t>YOLO</a:t>
            </a:r>
          </a:p>
          <a:p>
            <a:pPr algn="ctr"/>
            <a:r>
              <a:rPr lang="en-US" sz="6000" b="1" dirty="0">
                <a:latin typeface="Candara" panose="020E0502030303020204" pitchFamily="34" charset="0"/>
              </a:rPr>
              <a:t>V5</a:t>
            </a:r>
          </a:p>
        </p:txBody>
      </p:sp>
    </p:spTree>
    <p:extLst>
      <p:ext uri="{BB962C8B-B14F-4D97-AF65-F5344CB8AC3E}">
        <p14:creationId xmlns:p14="http://schemas.microsoft.com/office/powerpoint/2010/main" val="481205704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2663</Words>
  <Application>Microsoft Macintosh PowerPoint</Application>
  <PresentationFormat>Widescreen</PresentationFormat>
  <Paragraphs>335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Bierstadt</vt:lpstr>
      <vt:lpstr>Candara</vt:lpstr>
      <vt:lpstr>GestaltVTI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Jeevan Shankar Balagam</dc:creator>
  <cp:lastModifiedBy>Jeevan Shankar Balagam</cp:lastModifiedBy>
  <cp:revision>3</cp:revision>
  <dcterms:created xsi:type="dcterms:W3CDTF">2025-02-27T16:10:50Z</dcterms:created>
  <dcterms:modified xsi:type="dcterms:W3CDTF">2025-02-27T23:36:03Z</dcterms:modified>
</cp:coreProperties>
</file>

<file path=docProps/thumbnail.jpeg>
</file>